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3439775" cy="7559675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FD0B80A7-D7B1-454E-BFFF-07E6439B920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7AFEA34-4B56-4EB4-93EF-C65054882CEE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910FEC4-99BF-4B3A-9AAF-D5A9C5878E62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9E23A2D-6065-4106-A9C3-D5E248CCC778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E00D016-744E-48C3-BEF9-2736D33039BC}" type="slidenum">
              <a:t>‹#›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77344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87F2569-F647-4323-A978-899A3DD8F91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5898" y="812801"/>
            <a:ext cx="7126284" cy="400843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83688CE-FFE6-43D2-A7BE-F676DF51F1C0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it-IT"/>
          </a:p>
        </p:txBody>
      </p:sp>
      <p:sp>
        <p:nvSpPr>
          <p:cNvPr id="4" name="Segnaposto intestazione 3">
            <a:extLst>
              <a:ext uri="{FF2B5EF4-FFF2-40B4-BE49-F238E27FC236}">
                <a16:creationId xmlns:a16="http://schemas.microsoft.com/office/drawing/2014/main" id="{24F5FE8D-A7C2-48CE-BB3C-A24B3A0229E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14FF714-9000-4577-A83A-6E01869F6DA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5E7EC2-2F22-42AC-B880-97150C100D8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DE30EA8-AB4C-401F-B641-83735CA8CBA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F7FAC21-FF05-43CA-982B-A5C27A8A8F2F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65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0F255DE4-9CF2-400F-9865-20773A4A8C7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A63F67-5F8B-47C1-8225-ED91BA96F830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16DF8AF7-3831-4EFE-8D32-229723F17E2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4199C46-7EA9-4E9E-8F6F-3D925B857B47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D3F042E1-086D-432A-A9B8-EBEECBB5834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050A42F-8DB4-464F-9BB3-33D57DEDBCA6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1F8375D0-3828-430E-A949-C94CF75FCF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FD7008DD-90E2-45AC-AD65-A4E032FDD8A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4FBD9AE5-2CD6-4004-A029-63D5EDE08D0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66A6605-1CBD-44F9-BEB0-9A0569BA335D}" type="slidenum">
              <a:t>10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46FAFFC4-A3FA-4DCA-8ABE-B6E44620D0A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0946282-286A-4479-BA68-550B84F54A80}" type="slidenum">
              <a:t>10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64AC0E5B-8BF8-4759-8FD0-837CED2ABDF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79FA999-FB6E-47DD-8CCA-B338B80F26EC}" type="slidenum">
              <a:t>10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EAD97C39-88B0-46B1-AA0C-248EF1D84D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6DE28AFA-E212-4AE6-922C-2B6E6CA4632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B7F8A7B-4768-4E7B-8792-738C06A6DB1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F4C8BE-19D8-494F-B1F6-13E43D54393F}" type="slidenum">
              <a:t>11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B5B77642-8433-49C7-811C-6C005C08EF8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FD4624A-B6DE-48BC-B531-94C886914D1D}" type="slidenum">
              <a:t>11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C10ABF28-B911-475F-B86C-799A9734655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4C250D-79BC-4E31-BDFE-FC5A54B4BF78}" type="slidenum">
              <a:t>11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D0ACA869-9714-48EE-8BB2-9CA6E4F8CD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182D2E18-8D93-4B43-A07D-FA0ABAE94FB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1F11D48A-D362-4C27-9432-89C288F5808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8044FE-EE5B-4902-B234-DDF390E769C0}" type="slidenum">
              <a:t>12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C06C37C5-158F-4297-B119-982D7B9AE73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AAF934B-4756-4D91-8DC9-918D5F5824A8}" type="slidenum">
              <a:t>12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96FEEB1F-9445-4632-81CA-6977368A8B5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60F027A-2EDF-4429-946D-927A53F54312}" type="slidenum">
              <a:t>12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DFE61CAD-B0AC-437D-8BDD-B0D1555E9F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97BE42A4-2C77-4824-9CA7-3FFAD7B1A0B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26B37B6C-D3DE-48B2-9F31-407F57E1716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AE9C7D5-DEB1-4336-A3AB-1C957D754543}" type="slidenum">
              <a:t>13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8168A873-222E-44AF-B4F8-D8672DB99AE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4719B2A-1DEA-47CE-AD20-3E3687E74340}" type="slidenum">
              <a:t>13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7CD2FCF5-7DEE-425A-9D88-345472104CC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8C5B640-7175-4F67-AF2B-E9070ADB12BE}" type="slidenum">
              <a:t>13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A88E23A6-AC41-4D6E-B19E-66F7C3E7A6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7C3950C2-471F-419D-B480-BE439375A7D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56365ACE-2185-454C-99D2-9E9F5741A3F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1A95941-002B-4956-A136-F54764961720}" type="slidenum">
              <a:t>14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D0BBECF1-4874-475A-9CB8-AF66580D9D4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41EC3D5-5EA5-427B-88C7-C3B49E45CBA4}" type="slidenum">
              <a:t>14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E06DC8DE-AAA5-427C-A79E-C490294F2C5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883CA1-A9C6-4FE9-BC61-2F729F60A078}" type="slidenum">
              <a:t>14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C3207D9B-5FC4-4F29-81F9-ABDEA09021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559E71F4-F703-431D-B480-6870B1DF7AF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EBEC4E35-8160-47BE-8E38-258D6200E6C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83BFA00-4B40-45DD-9C2B-3CBC0855EF37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F777706F-0601-44D1-8B85-C75C1FC6A54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1BBF87C-B32D-4837-931E-65F3FF16D977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6DD300E9-BDF7-470A-8A30-7A918A521FA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88B657A-855E-4205-A459-FD8880C9B85D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A4D40BB-F609-4AF6-9BEF-5EB3FAD8A8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F7C7830B-7FE1-49FC-AD4B-C60A27DFADE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2375D64B-5D1D-4DED-8BC0-394D8156C44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B16D41A-E592-476A-AFFA-23D6B5CBBDF5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CB3D1866-A86B-434A-949C-6E539876012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D66F34-506B-47B7-B882-7CDB3614F9FA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140B5033-B416-4E10-AE4B-A83554AAF27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04F3E8D-89D4-4A81-8742-DB80455D048F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0C08A8A-4BA8-4A33-9F8D-DF0591191D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F6233DD8-879A-4A69-A2D3-3CC8A3ACDEC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EE69AEC5-0302-4A1A-85F3-3135167C972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DAA7CFC-2566-4A4B-803C-18190146AB67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0FFC2FA7-01AF-43D9-A1DA-66B49E07773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A6ED8FC-88AC-4E2F-A3FF-18F5995BF9EF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351DFE80-8673-4959-BED5-09AEB8A85A9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831554B-4C24-4D30-92C4-427B34936193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255A6298-045E-4BCC-AFAA-08085FD759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A8F09A82-9D23-4B89-879C-EDB7531BB39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ED51A3A3-544B-44AD-BFE7-B42D2BDD946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C44393-8917-4D16-8787-548E87E85955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672C0D02-F9DF-4729-981A-F175B1E3D7F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B12211F-C556-4EE7-BF2D-70F4C879F9CF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C3476CEF-CF0A-4D43-AB0C-3F4F51744C4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FAE16F-46F0-4D5B-A2CA-0BFA76D81B7C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1EC69A64-3AC4-4865-A628-B9906D4307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F2D44CA2-8A3E-4731-BC74-C8644F2056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ECA773C2-7018-4BDC-8C81-4ABE6B94923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660ADA-85C2-45F2-8065-E96166E944AB}" type="slidenum">
              <a:t>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F4A73285-9820-473C-8D46-3590EB5F388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2B36786-1853-47C4-9BA3-C124733E3994}" type="slidenum">
              <a:t>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6F0E487D-C6BB-42CC-8E29-1DEB122DD3C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948A339-6E02-413D-9658-14FA2A57217E}" type="slidenum">
              <a:t>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5A97360E-71D5-40FA-BBA0-882D8B9B8D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76B04A1E-273E-47F3-B410-8D6F7AE7200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D8387369-69CA-4D04-B420-C009F0A8CB0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9B3D4C7-DC2A-4FAF-A26C-7DCCE28F7996}" type="slidenum">
              <a:t>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B5BB5650-2F51-44B5-9C25-0902A64D17D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2381D5-697F-4DF7-9DF7-2181EBE72FFF}" type="slidenum">
              <a:t>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3EFF2371-87DD-4654-8111-96465029D52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1D9B09D-9756-4782-8250-F10B00F6C838}" type="slidenum">
              <a:t>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0D86666C-9E1B-4F2C-8AF9-99EA972BAA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A4FEFB4A-2056-43C2-A3D7-2F66DEFAD81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E6A7B488-F83F-433B-81D8-4EBD592554A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6878A55-C030-45B4-A1B2-A816FAEEEDCB}" type="slidenum">
              <a:t>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4348F799-23B8-42D5-A82E-3919D675381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AE7D6C-CE05-4C1A-B0B0-992B03BB81B9}" type="slidenum">
              <a:t>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094A8306-3C34-4C8C-8495-180FFB4648D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CB17DB0-26C6-4A8A-926E-A57E74141386}" type="slidenum">
              <a:t>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F775BA28-EEBA-44F4-ADD8-91257819675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D34D23C7-8599-4049-891C-0075A4BF4A6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D31143CD-C1A7-4AEC-B56E-B65491639E4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60830C3-97D4-46A2-AEFE-C6E0535DDE1B}" type="slidenum">
              <a:t>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C2188793-6A54-4167-89C4-B0EB19B7ECA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AFA51BA-43E7-44FC-9216-F2E31169B706}" type="slidenum">
              <a:t>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41BC8047-0488-4B89-BAFE-BC4F4007C37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F7A61E4-577F-4B82-A848-4CB3FED7CACB}" type="slidenum">
              <a:t>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C6B507BD-F5FA-4D63-B5CA-C572191E58A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244E4E44-ADAF-45D8-8AD7-8DCDA639388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5C019-AE98-4FDD-8A2D-E2338CD7922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79972" y="1237201"/>
            <a:ext cx="10079833" cy="2631890"/>
          </a:xfrm>
        </p:spPr>
        <p:txBody>
          <a:bodyPr anchor="b" anchorCtr="1"/>
          <a:lstStyle>
            <a:lvl1pPr algn="ctr"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ABC621-80E5-4D86-B11C-04C4707EAFE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79972" y="3970580"/>
            <a:ext cx="10079833" cy="1825169"/>
          </a:xfrm>
        </p:spPr>
        <p:txBody>
          <a:bodyPr anchorCtr="1"/>
          <a:lstStyle>
            <a:lvl1pPr marL="0" indent="0" algn="ctr">
              <a:buNone/>
              <a:defRPr sz="2646"/>
            </a:lvl1pPr>
          </a:lstStyle>
          <a:p>
            <a:pPr lvl="0"/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449EA-2680-44CE-93A3-5736B95973E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5973F-88AE-4945-BE28-9C822ACC98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B657E-5708-453F-A3DF-0FD79C3C0C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1560BF-5E1A-4300-A50C-A20C94F00F2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138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C593F-644C-42CD-988B-4390B346EC3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2AE61A-295A-42E8-B93A-8FAED2D775F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B3348-ADFA-437E-A8C0-F7751A0D4C6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5657A-A37F-4CF4-A623-BE9B91C633A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EC35D-7495-43EC-937F-D30CA406B0C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289745-93D9-4CCF-9D0F-F632CCD702F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990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8B36A2-C287-4F2C-8321-C3D2831F8F00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617842" y="402482"/>
            <a:ext cx="2897953" cy="640647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152408-D808-4125-80A8-064E2B2F80F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923982" y="402482"/>
            <a:ext cx="8525856" cy="640647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51F24-A9B2-49F7-B4EB-7AA8D2997D8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4CA01-0714-4420-B31E-45F0EC5B6E8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A2B99-AD64-430A-932E-9A962327B5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2FF810-4CBC-4F1F-A2AE-E47ED28343D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8558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C940C00-8194-4DB1-9BE7-FF29D9E1964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9780F45-5ABE-4144-B386-0064C9BF54B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1F1793B-B2BF-49A2-94DC-47FA3418DE2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7EFD2B-DD1E-4F74-B87B-72B9B6E8ACA8}" type="slidenum">
              <a:t>‹#›</a:t>
            </a:fld>
            <a:endParaRPr lang="it-IT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1AC0EEA8-7104-4BCB-80AB-AB0D9D17FA1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>
            <a:lvl1pPr>
              <a:defRPr lang="it-IT"/>
            </a:lvl1pPr>
          </a:lstStyle>
          <a:p>
            <a:pPr lvl="0"/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6101A043-4E4B-48A5-BF3F-CE87BC2CDB5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>
            <a:lvl1pPr>
              <a:spcBef>
                <a:spcPts val="1415"/>
              </a:spcBef>
              <a:buNone/>
              <a:defRPr lang="it-IT"/>
            </a:lvl1pPr>
          </a:lstStyle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99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DF28E-2603-42E0-B1F8-A70A2AE63E4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B687F-BA00-4C53-98C8-3D233754C3F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CEBF3-7452-4225-9EE4-5D78C3538C9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874CE-46A6-47D7-AC5B-34ECE242D65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CF641-8DB5-4335-9509-58ED183652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B0E2CA-970B-4F40-9484-04FF999C6AF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36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18AAE-A8A4-4AD3-927C-B1E03B5478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87" y="1884669"/>
            <a:ext cx="11591803" cy="3144612"/>
          </a:xfrm>
        </p:spPr>
        <p:txBody>
          <a:bodyPr anchor="b"/>
          <a:lstStyle>
            <a:lvl1pPr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7B51F-1BD4-4120-AE8D-E52AFA6EEE9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6987" y="5059036"/>
            <a:ext cx="11591803" cy="1653674"/>
          </a:xfrm>
        </p:spPr>
        <p:txBody>
          <a:bodyPr/>
          <a:lstStyle>
            <a:lvl1pPr marL="0" indent="0">
              <a:buNone/>
              <a:defRPr sz="2646">
                <a:solidFill>
                  <a:srgbClr val="898989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00787-98FB-4F0E-B76D-F3F78A26B0E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E6F4D-2D3A-4711-9EE1-FAAEEB78983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F9DB5-7172-435D-89AB-89149A9CED9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3DE2E5-C82D-413F-9B81-A502DDB6ABEF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257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0BD9E-8E81-4200-9A8A-684E5906657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A41DC-3A33-4412-B93B-5FA6452198C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23982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0C6E97-97A8-4760-9C3C-7C01A3D8581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803885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A45AD-A402-475C-8589-55FA77B007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BB222-F9CA-4540-88A6-DA702F49DDA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E210E-F77A-4DB8-87B8-AEB2D0EFA80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1E0DF0-CB75-49C3-9879-18B3037A17DC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68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7A8BD-F512-4F66-BAB9-4908A160645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402482"/>
            <a:ext cx="11591803" cy="14611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BE4D4-20D1-4AB8-B96F-C1CB7F86805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5738" y="1853168"/>
            <a:ext cx="5685656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012E05-51C5-4DC0-9F74-8BDE3B147DD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925738" y="2761378"/>
            <a:ext cx="5685656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5D5F45-0B86-4421-B93B-4CB3E2E6ED0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803885" y="1853168"/>
            <a:ext cx="5713655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34FC3C-82FE-476C-B2A5-4CF9A270C74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803885" y="2761378"/>
            <a:ext cx="5713655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8F35F0-E5EF-4AD3-8B36-037CEBE8242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9294C1-AA79-4D80-AA1A-636BD361B3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EC86D2-F6BC-420D-A47F-DE46A2A2D4D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AC4430-42EA-4375-B54D-103C4713903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944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69BC4-2699-409C-8BED-B4B96B0AC88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F6EF1F-CFBB-4AD9-853D-B8934CAAFBE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2D5F6E-2673-4431-A651-FB53648E962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E42BD-E4B3-4F16-BDA0-3E872F28AE6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C6F808-956A-45C2-B3FB-D84077EB121A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7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E0E4C6-91EA-4887-8A61-36333CA1564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39A8D9-84B0-4E71-AC93-BE251B1C575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1EF66-5C4D-4E62-AC0C-DF116CC0312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AFFD7F-6B06-4762-B5F8-88628088708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57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FF7B-18B0-4A44-8D66-496EB8ABDD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15168-77AF-4574-8A82-8BA56956225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6079E5-A26A-4BCB-A5C0-B86DC9069E9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99DAD-9A2B-4FE4-B65B-B96BCD040D8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AAB5C6-F4B3-4505-922F-9B3C8B6A9F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17E6A-C56B-4CA1-904C-3C15A6E801D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AF3167-7A74-4BCE-AB74-C348C82AC28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7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0033B-6DFE-4EA4-BCEF-8F982780E43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6D8498-A813-4E43-941A-7C8FACE70CE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 marL="0" indent="0">
              <a:buNone/>
              <a:defRPr sz="3527"/>
            </a:lvl1pPr>
          </a:lstStyle>
          <a:p>
            <a:pPr lvl="0"/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AB2E0B-B72F-4F9B-83F7-FEAF071B636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4E410-4DA5-4E39-ACB9-B09876674BD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2259C-C6D3-4163-AD61-42F583EABCE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FE6E58-7DE3-49A9-BC9C-8C2115F32B9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BDB744-DCBB-4877-8021-D794BB7E92A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59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6B4F44-86B5-4FF7-BBEC-525D3ED338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3982" y="402482"/>
            <a:ext cx="11591803" cy="1461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E1B89-32F7-423F-AC90-8555BE7AE2C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82" y="2012411"/>
            <a:ext cx="11591803" cy="4796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54BE8-B90E-4149-A32F-94A2C9CCAA5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23982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E8745-C149-4A08-8FE9-773FD80B0FC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451930" y="7006699"/>
            <a:ext cx="4535926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D7862-38B4-4FF8-8450-0EF17B82B12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491837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fld id="{252BB7DB-56BA-4594-8CC0-7F6FBFD0379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0" marR="0" lvl="0" indent="0" algn="l" defTabSz="1007943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hu-HU" sz="485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51990" marR="0" lvl="0" indent="-251990" algn="l" defTabSz="1007943" rtl="0" fontAlgn="auto" hangingPunct="1">
        <a:lnSpc>
          <a:spcPct val="90000"/>
        </a:lnSpc>
        <a:spcBef>
          <a:spcPts val="1100"/>
        </a:spcBef>
        <a:spcAft>
          <a:spcPts val="0"/>
        </a:spcAft>
        <a:buSzPct val="100000"/>
        <a:buFont typeface="Arial" pitchFamily="34"/>
        <a:buChar char="•"/>
        <a:tabLst/>
        <a:defRPr lang="hu-HU" sz="3086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55952" marR="0" lvl="1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646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59933" marR="0" lvl="2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205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763895" marR="0" lvl="3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267867" marR="0" lvl="4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65FC2CF6-0889-4D6C-B19B-43D3856439D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04219" y="2349591"/>
            <a:ext cx="11193739" cy="1619980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it-IT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EPPO esitutkinnan lopettaminen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01877B19-B0E4-4DA9-B59B-0DE1F215275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2080650"/>
            <a:ext cx="10946313" cy="4384081"/>
          </a:xfrm>
        </p:spPr>
        <p:txBody>
          <a:bodyPr/>
          <a:lstStyle/>
          <a:p>
            <a:pPr lvl="0" algn="just">
              <a:buNone/>
            </a:pPr>
            <a:r>
              <a:rPr lang="en-US" dirty="0"/>
              <a:t>Art. 39(2):</a:t>
            </a:r>
          </a:p>
          <a:p>
            <a:pPr lvl="0" algn="just">
              <a:buNone/>
            </a:pPr>
            <a:r>
              <a:rPr lang="en-US" dirty="0" err="1"/>
              <a:t>Päätös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saa</a:t>
            </a:r>
            <a:r>
              <a:rPr lang="en-US" dirty="0"/>
              <a:t> </a:t>
            </a:r>
            <a:r>
              <a:rPr lang="en-US" dirty="0" err="1"/>
              <a:t>estää</a:t>
            </a:r>
            <a:r>
              <a:rPr lang="en-US" dirty="0"/>
              <a:t> </a:t>
            </a:r>
            <a:r>
              <a:rPr lang="en-US" dirty="0" err="1"/>
              <a:t>tulevaa</a:t>
            </a:r>
            <a:r>
              <a:rPr lang="en-US" dirty="0"/>
              <a:t> </a:t>
            </a:r>
            <a:r>
              <a:rPr lang="en-US" dirty="0" err="1"/>
              <a:t>tutkintaa</a:t>
            </a:r>
            <a:r>
              <a:rPr lang="en-US" dirty="0"/>
              <a:t>, </a:t>
            </a:r>
            <a:r>
              <a:rPr lang="en-US" dirty="0" err="1"/>
              <a:t>joka</a:t>
            </a:r>
            <a:r>
              <a:rPr lang="en-US" dirty="0"/>
              <a:t> </a:t>
            </a:r>
            <a:r>
              <a:rPr lang="en-US" dirty="0" err="1"/>
              <a:t>perustuu</a:t>
            </a:r>
            <a:r>
              <a:rPr lang="en-US" dirty="0"/>
              <a:t> </a:t>
            </a:r>
            <a:r>
              <a:rPr lang="en-US" dirty="0" err="1"/>
              <a:t>uusiin</a:t>
            </a:r>
            <a:r>
              <a:rPr lang="en-US" dirty="0"/>
              <a:t> </a:t>
            </a:r>
            <a:r>
              <a:rPr lang="en-US" dirty="0" err="1"/>
              <a:t>tosiseikkoihin</a:t>
            </a:r>
            <a:r>
              <a:rPr lang="en-US" dirty="0"/>
              <a:t>, </a:t>
            </a:r>
            <a:r>
              <a:rPr lang="en-US" dirty="0" err="1"/>
              <a:t>jotka</a:t>
            </a:r>
            <a:r>
              <a:rPr lang="en-US" dirty="0"/>
              <a:t> </a:t>
            </a:r>
            <a:r>
              <a:rPr lang="en-US" dirty="0" err="1"/>
              <a:t>eivät</a:t>
            </a:r>
            <a:r>
              <a:rPr lang="en-US" dirty="0"/>
              <a:t> </a:t>
            </a:r>
            <a:r>
              <a:rPr lang="en-US" dirty="0" err="1"/>
              <a:t>olleet</a:t>
            </a:r>
            <a:r>
              <a:rPr lang="en-US" dirty="0"/>
              <a:t> </a:t>
            </a:r>
            <a:r>
              <a:rPr lang="en-US" dirty="0" err="1"/>
              <a:t>EPPO:n</a:t>
            </a:r>
            <a:r>
              <a:rPr lang="en-US" dirty="0"/>
              <a:t> </a:t>
            </a:r>
            <a:r>
              <a:rPr lang="en-US" dirty="0" err="1"/>
              <a:t>tiedossa</a:t>
            </a:r>
            <a:r>
              <a:rPr lang="en-US" dirty="0"/>
              <a:t> </a:t>
            </a:r>
            <a:r>
              <a:rPr lang="en-US" dirty="0" err="1"/>
              <a:t>päätöstä</a:t>
            </a:r>
            <a:r>
              <a:rPr lang="en-US" dirty="0"/>
              <a:t> </a:t>
            </a:r>
            <a:r>
              <a:rPr lang="en-US" dirty="0" err="1"/>
              <a:t>tehtäessä</a:t>
            </a:r>
            <a:r>
              <a:rPr lang="en-US" dirty="0"/>
              <a:t> </a:t>
            </a:r>
            <a:r>
              <a:rPr lang="en-US" dirty="0" err="1"/>
              <a:t>vaan</a:t>
            </a:r>
            <a:r>
              <a:rPr lang="en-US" dirty="0"/>
              <a:t> </a:t>
            </a:r>
            <a:r>
              <a:rPr lang="en-US" dirty="0" err="1"/>
              <a:t>jotka</a:t>
            </a:r>
            <a:r>
              <a:rPr lang="en-US" dirty="0"/>
              <a:t> </a:t>
            </a:r>
            <a:r>
              <a:rPr lang="en-US" dirty="0" err="1"/>
              <a:t>ovat</a:t>
            </a:r>
            <a:r>
              <a:rPr lang="en-US" dirty="0"/>
              <a:t> </a:t>
            </a:r>
            <a:r>
              <a:rPr lang="en-US" dirty="0" err="1"/>
              <a:t>tulleet</a:t>
            </a:r>
            <a:r>
              <a:rPr lang="en-US" dirty="0"/>
              <a:t> </a:t>
            </a:r>
            <a:r>
              <a:rPr lang="en-US" dirty="0" err="1"/>
              <a:t>tietoon</a:t>
            </a:r>
            <a:r>
              <a:rPr lang="en-US" dirty="0"/>
              <a:t> </a:t>
            </a:r>
            <a:r>
              <a:rPr lang="en-US" dirty="0" err="1"/>
              <a:t>päätöksen</a:t>
            </a:r>
            <a:r>
              <a:rPr lang="en-US" dirty="0"/>
              <a:t> </a:t>
            </a:r>
            <a:r>
              <a:rPr lang="en-US" dirty="0" err="1"/>
              <a:t>jälkeen</a:t>
            </a:r>
            <a:r>
              <a:rPr lang="en-US" dirty="0"/>
              <a:t>. </a:t>
            </a:r>
          </a:p>
          <a:p>
            <a:pPr lvl="0" algn="just">
              <a:buNone/>
            </a:pPr>
            <a:r>
              <a:rPr lang="en-US" dirty="0" err="1"/>
              <a:t>Toimivaltainen</a:t>
            </a:r>
            <a:r>
              <a:rPr lang="en-US" dirty="0"/>
              <a:t> </a:t>
            </a:r>
            <a:r>
              <a:rPr lang="en-US" dirty="0" err="1"/>
              <a:t>pysyvä</a:t>
            </a:r>
            <a:r>
              <a:rPr lang="en-US" dirty="0"/>
              <a:t> </a:t>
            </a:r>
            <a:r>
              <a:rPr lang="en-US" dirty="0" err="1"/>
              <a:t>jaosto</a:t>
            </a:r>
            <a:r>
              <a:rPr lang="en-US" dirty="0"/>
              <a:t> </a:t>
            </a:r>
            <a:r>
              <a:rPr lang="en-US" dirty="0" err="1"/>
              <a:t>tekee</a:t>
            </a:r>
            <a:r>
              <a:rPr lang="en-US" dirty="0"/>
              <a:t> </a:t>
            </a:r>
            <a:r>
              <a:rPr lang="en-US" dirty="0" err="1"/>
              <a:t>päätöksen</a:t>
            </a:r>
            <a:r>
              <a:rPr lang="en-US" dirty="0"/>
              <a:t> </a:t>
            </a:r>
            <a:r>
              <a:rPr lang="en-US" dirty="0" err="1"/>
              <a:t>tutkinnan</a:t>
            </a:r>
            <a:r>
              <a:rPr lang="en-US" dirty="0"/>
              <a:t> </a:t>
            </a:r>
            <a:r>
              <a:rPr lang="en-US" dirty="0" err="1"/>
              <a:t>uudelleen</a:t>
            </a:r>
            <a:r>
              <a:rPr lang="en-US" dirty="0"/>
              <a:t> </a:t>
            </a:r>
            <a:r>
              <a:rPr lang="en-US" dirty="0" err="1"/>
              <a:t>käynnistämisestä</a:t>
            </a:r>
            <a:r>
              <a:rPr lang="en-US" dirty="0"/>
              <a:t> </a:t>
            </a:r>
            <a:r>
              <a:rPr lang="en-US" dirty="0" err="1"/>
              <a:t>tällaisten</a:t>
            </a:r>
            <a:r>
              <a:rPr lang="en-US" dirty="0"/>
              <a:t> </a:t>
            </a:r>
            <a:r>
              <a:rPr lang="en-US" dirty="0" err="1"/>
              <a:t>uusien</a:t>
            </a:r>
            <a:r>
              <a:rPr lang="en-US" dirty="0"/>
              <a:t> </a:t>
            </a:r>
            <a:r>
              <a:rPr lang="en-US" dirty="0" err="1"/>
              <a:t>tosiseikkojen</a:t>
            </a:r>
            <a:r>
              <a:rPr lang="en-US" dirty="0"/>
              <a:t> </a:t>
            </a:r>
            <a:r>
              <a:rPr lang="en-US" dirty="0" err="1"/>
              <a:t>perusteella</a:t>
            </a:r>
            <a:r>
              <a:rPr lang="en-US" dirty="0"/>
              <a:t>. Chamber.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4B79F523-EBFD-421B-8393-AC877370FFD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506880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Tutkinnan päättämisen vaikutukset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0BD136A-B4DB-4C5F-9C41-BF6D5DC3190A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E37EFD2B-DD1E-4F74-B87B-72B9B6E8ACA8}" type="slidenum">
              <a:rPr lang="it-IT" smtClean="0"/>
              <a:t>10</a:t>
            </a:fld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FF7EEE2A-656C-4830-9889-F35E31EBBB0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2091408"/>
            <a:ext cx="10935555" cy="4384081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dirty="0"/>
              <a:t>Art. 39(3):</a:t>
            </a:r>
          </a:p>
          <a:p>
            <a:pPr lvl="0" algn="just">
              <a:buNone/>
            </a:pPr>
            <a:r>
              <a:rPr lang="en-US" dirty="0" err="1"/>
              <a:t>Kun</a:t>
            </a:r>
            <a:r>
              <a:rPr lang="en-US" dirty="0"/>
              <a:t> EPPO on </a:t>
            </a:r>
            <a:r>
              <a:rPr lang="en-US" dirty="0" err="1"/>
              <a:t>toimivaltainen</a:t>
            </a:r>
            <a:r>
              <a:rPr lang="en-US" dirty="0"/>
              <a:t> ns. </a:t>
            </a:r>
            <a:r>
              <a:rPr lang="en-US" dirty="0" err="1"/>
              <a:t>liitännäisrikosten</a:t>
            </a:r>
            <a:r>
              <a:rPr lang="en-US" dirty="0"/>
              <a:t> </a:t>
            </a:r>
            <a:r>
              <a:rPr lang="en-US" dirty="0" err="1"/>
              <a:t>osalta</a:t>
            </a:r>
            <a:r>
              <a:rPr lang="en-US" dirty="0"/>
              <a:t> (art. 22(3)),  se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lopettaa</a:t>
            </a:r>
            <a:r>
              <a:rPr lang="en-US" dirty="0"/>
              <a:t> </a:t>
            </a:r>
            <a:r>
              <a:rPr lang="en-US" dirty="0" err="1"/>
              <a:t>asian</a:t>
            </a:r>
            <a:r>
              <a:rPr lang="en-US" dirty="0"/>
              <a:t> </a:t>
            </a:r>
            <a:r>
              <a:rPr lang="en-US" dirty="0" err="1"/>
              <a:t>käsittelyn</a:t>
            </a:r>
            <a:r>
              <a:rPr lang="en-US" dirty="0"/>
              <a:t> </a:t>
            </a:r>
            <a:r>
              <a:rPr lang="en-US" dirty="0" err="1"/>
              <a:t>vasta</a:t>
            </a:r>
            <a:r>
              <a:rPr lang="en-US" dirty="0"/>
              <a:t> </a:t>
            </a:r>
            <a:r>
              <a:rPr lang="en-US" dirty="0" err="1"/>
              <a:t>kuultuaan</a:t>
            </a:r>
            <a:r>
              <a:rPr lang="en-US" dirty="0"/>
              <a:t> </a:t>
            </a:r>
            <a:r>
              <a:rPr lang="en-US" dirty="0" err="1"/>
              <a:t>sen</a:t>
            </a:r>
            <a:r>
              <a:rPr lang="en-US" dirty="0"/>
              <a:t> </a:t>
            </a:r>
            <a:r>
              <a:rPr lang="en-US" dirty="0" err="1"/>
              <a:t>jäsenvaltion</a:t>
            </a:r>
            <a:r>
              <a:rPr lang="en-US" dirty="0"/>
              <a:t> </a:t>
            </a:r>
            <a:r>
              <a:rPr lang="en-US" dirty="0" err="1"/>
              <a:t>kansallista</a:t>
            </a:r>
            <a:r>
              <a:rPr lang="en-US" dirty="0"/>
              <a:t> </a:t>
            </a:r>
            <a:r>
              <a:rPr lang="en-US" dirty="0" err="1"/>
              <a:t>viranomaista</a:t>
            </a:r>
            <a:r>
              <a:rPr lang="en-US" dirty="0"/>
              <a:t>, </a:t>
            </a:r>
            <a:r>
              <a:rPr lang="en-US" dirty="0" err="1"/>
              <a:t>joka</a:t>
            </a:r>
            <a:r>
              <a:rPr lang="en-US" dirty="0"/>
              <a:t> on </a:t>
            </a:r>
            <a:r>
              <a:rPr lang="en-US" dirty="0" err="1"/>
              <a:t>toimivaltainen</a:t>
            </a:r>
            <a:r>
              <a:rPr lang="en-US" dirty="0"/>
              <a:t> </a:t>
            </a:r>
            <a:r>
              <a:rPr lang="en-US" dirty="0" err="1"/>
              <a:t>päättämään</a:t>
            </a:r>
            <a:r>
              <a:rPr lang="en-US" dirty="0"/>
              <a:t> </a:t>
            </a:r>
            <a:r>
              <a:rPr lang="en-US" dirty="0" err="1"/>
              <a:t>syytetoimia</a:t>
            </a:r>
            <a:r>
              <a:rPr lang="en-US" dirty="0"/>
              <a:t> </a:t>
            </a:r>
            <a:r>
              <a:rPr lang="en-US" dirty="0" err="1"/>
              <a:t>koskevan</a:t>
            </a:r>
            <a:r>
              <a:rPr lang="en-US" dirty="0"/>
              <a:t> </a:t>
            </a:r>
            <a:r>
              <a:rPr lang="en-US" dirty="0" err="1"/>
              <a:t>toimivallan</a:t>
            </a:r>
            <a:r>
              <a:rPr lang="en-US" dirty="0"/>
              <a:t> </a:t>
            </a:r>
            <a:r>
              <a:rPr lang="en-US" dirty="0" err="1"/>
              <a:t>jakamisesta</a:t>
            </a:r>
            <a:r>
              <a:rPr lang="en-US" dirty="0"/>
              <a:t> </a:t>
            </a:r>
            <a:r>
              <a:rPr lang="en-US" dirty="0" err="1"/>
              <a:t>kansallisella</a:t>
            </a:r>
            <a:r>
              <a:rPr lang="en-US" dirty="0"/>
              <a:t> </a:t>
            </a:r>
            <a:r>
              <a:rPr lang="en-US" dirty="0" err="1"/>
              <a:t>tasolla</a:t>
            </a:r>
            <a:r>
              <a:rPr lang="en-US" dirty="0"/>
              <a:t> (Art. 25(6). (</a:t>
            </a:r>
            <a:r>
              <a:rPr lang="en-US" dirty="0" err="1"/>
              <a:t>Suomessa</a:t>
            </a:r>
            <a:r>
              <a:rPr lang="en-US" dirty="0"/>
              <a:t> </a:t>
            </a:r>
            <a:r>
              <a:rPr lang="en-US" dirty="0" err="1"/>
              <a:t>valtakunnansyyttäjä</a:t>
            </a:r>
            <a:r>
              <a:rPr lang="en-US" dirty="0"/>
              <a:t>)</a:t>
            </a:r>
          </a:p>
          <a:p>
            <a:pPr lvl="0" algn="just">
              <a:buNone/>
            </a:pPr>
            <a:r>
              <a:rPr lang="en-US" dirty="0"/>
              <a:t> Jos </a:t>
            </a:r>
            <a:r>
              <a:rPr lang="en-US" dirty="0" err="1"/>
              <a:t>tarpeen</a:t>
            </a:r>
            <a:r>
              <a:rPr lang="en-US" dirty="0"/>
              <a:t>, </a:t>
            </a:r>
            <a:r>
              <a:rPr lang="en-US" dirty="0" err="1"/>
              <a:t>Pysyvä</a:t>
            </a:r>
            <a:r>
              <a:rPr lang="en-US" dirty="0"/>
              <a:t> </a:t>
            </a:r>
            <a:r>
              <a:rPr lang="en-US" dirty="0" err="1"/>
              <a:t>jaosto</a:t>
            </a:r>
            <a:r>
              <a:rPr lang="en-US" dirty="0"/>
              <a:t> </a:t>
            </a:r>
            <a:r>
              <a:rPr lang="en-US" dirty="0" err="1"/>
              <a:t>siirtää</a:t>
            </a:r>
            <a:r>
              <a:rPr lang="en-US" dirty="0"/>
              <a:t> </a:t>
            </a:r>
            <a:r>
              <a:rPr lang="en-US" dirty="0" err="1"/>
              <a:t>asian</a:t>
            </a:r>
            <a:r>
              <a:rPr lang="en-US" dirty="0"/>
              <a:t> </a:t>
            </a:r>
            <a:r>
              <a:rPr lang="en-US" dirty="0" err="1"/>
              <a:t>toimivaltaiselle</a:t>
            </a:r>
            <a:r>
              <a:rPr lang="en-US" dirty="0"/>
              <a:t> </a:t>
            </a:r>
            <a:r>
              <a:rPr lang="en-US" dirty="0" err="1"/>
              <a:t>kansalliselle</a:t>
            </a:r>
            <a:r>
              <a:rPr lang="en-US" dirty="0"/>
              <a:t> </a:t>
            </a:r>
            <a:r>
              <a:rPr lang="en-US" dirty="0" err="1"/>
              <a:t>viranomaiselle</a:t>
            </a:r>
            <a:r>
              <a:rPr lang="en-US" dirty="0"/>
              <a:t> (Art. 34(6), (7) and (8).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CD7A4429-AF15-472A-8925-2FAD9B65DCF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506880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Lopettamisessa noudatettava erityismenettely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C57F51BC-6AFD-4EBA-A4C8-AC815991696F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E37EFD2B-DD1E-4F74-B87B-72B9B6E8ACA8}" type="slidenum">
              <a:rPr lang="it-IT" smtClean="0"/>
              <a:t>11</a:t>
            </a:fld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E96511A9-5C36-47A7-8453-627D2888FC4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2361" y="2050178"/>
            <a:ext cx="10881352" cy="4384438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dirty="0"/>
              <a:t>Art. 39(3):</a:t>
            </a:r>
          </a:p>
          <a:p>
            <a:pPr lvl="0" algn="just">
              <a:buNone/>
            </a:pPr>
            <a:r>
              <a:rPr lang="en-US" dirty="0" err="1"/>
              <a:t>Kun</a:t>
            </a:r>
            <a:r>
              <a:rPr lang="en-US" dirty="0"/>
              <a:t> EPPO-</a:t>
            </a:r>
            <a:r>
              <a:rPr lang="en-US" dirty="0" err="1"/>
              <a:t>esitutkinta</a:t>
            </a:r>
            <a:r>
              <a:rPr lang="en-US" dirty="0"/>
              <a:t> </a:t>
            </a:r>
            <a:r>
              <a:rPr lang="en-US" dirty="0" err="1"/>
              <a:t>koskee</a:t>
            </a:r>
            <a:r>
              <a:rPr lang="en-US" dirty="0"/>
              <a:t> </a:t>
            </a:r>
            <a:r>
              <a:rPr lang="en-US" dirty="0" err="1"/>
              <a:t>petoksia</a:t>
            </a:r>
            <a:r>
              <a:rPr lang="en-US" dirty="0"/>
              <a:t>, </a:t>
            </a:r>
            <a:r>
              <a:rPr lang="en-US" dirty="0" err="1"/>
              <a:t>jotka</a:t>
            </a:r>
            <a:r>
              <a:rPr lang="en-US" dirty="0"/>
              <a:t> </a:t>
            </a:r>
            <a:r>
              <a:rPr lang="en-US" dirty="0" err="1"/>
              <a:t>perustuvat</a:t>
            </a:r>
            <a:r>
              <a:rPr lang="en-US" dirty="0"/>
              <a:t> </a:t>
            </a:r>
            <a:r>
              <a:rPr lang="en-US" dirty="0" err="1"/>
              <a:t>hankintoihin</a:t>
            </a:r>
            <a:r>
              <a:rPr lang="en-US" dirty="0"/>
              <a:t> </a:t>
            </a:r>
            <a:r>
              <a:rPr lang="en-US" dirty="0" err="1"/>
              <a:t>liittyviin</a:t>
            </a:r>
            <a:r>
              <a:rPr lang="en-US" dirty="0"/>
              <a:t> </a:t>
            </a:r>
            <a:r>
              <a:rPr lang="en-US" dirty="0" err="1"/>
              <a:t>kuluihin</a:t>
            </a:r>
            <a:r>
              <a:rPr lang="en-US" dirty="0"/>
              <a:t> ja </a:t>
            </a:r>
            <a:r>
              <a:rPr lang="en-US" dirty="0" err="1"/>
              <a:t>ei-hankintoihin</a:t>
            </a:r>
            <a:r>
              <a:rPr lang="en-US" dirty="0"/>
              <a:t> </a:t>
            </a:r>
            <a:r>
              <a:rPr lang="en-US" dirty="0" err="1"/>
              <a:t>liittyviin</a:t>
            </a:r>
            <a:r>
              <a:rPr lang="en-US" dirty="0"/>
              <a:t> </a:t>
            </a:r>
            <a:r>
              <a:rPr lang="en-US" dirty="0" err="1"/>
              <a:t>kuluihin</a:t>
            </a:r>
            <a:r>
              <a:rPr lang="en-US" dirty="0"/>
              <a:t>, ja </a:t>
            </a:r>
            <a:r>
              <a:rPr lang="en-US" dirty="0" err="1"/>
              <a:t>teosta</a:t>
            </a:r>
            <a:r>
              <a:rPr lang="en-US" dirty="0"/>
              <a:t> </a:t>
            </a:r>
            <a:r>
              <a:rPr lang="en-US" dirty="0" err="1"/>
              <a:t>aiheutunut</a:t>
            </a:r>
            <a:r>
              <a:rPr lang="en-US" dirty="0"/>
              <a:t> tai </a:t>
            </a:r>
            <a:r>
              <a:rPr lang="en-US" dirty="0" err="1"/>
              <a:t>mahdollisesti</a:t>
            </a:r>
            <a:r>
              <a:rPr lang="en-US" dirty="0"/>
              <a:t> </a:t>
            </a:r>
            <a:r>
              <a:rPr lang="en-US" dirty="0" err="1"/>
              <a:t>aiheutuva</a:t>
            </a:r>
            <a:r>
              <a:rPr lang="en-US" dirty="0"/>
              <a:t> </a:t>
            </a:r>
            <a:r>
              <a:rPr lang="en-US" dirty="0" err="1"/>
              <a:t>vahinko</a:t>
            </a:r>
            <a:r>
              <a:rPr lang="en-US" dirty="0"/>
              <a:t> </a:t>
            </a:r>
            <a:r>
              <a:rPr lang="en-US" dirty="0" err="1"/>
              <a:t>Unionin</a:t>
            </a:r>
            <a:r>
              <a:rPr lang="en-US" dirty="0"/>
              <a:t> </a:t>
            </a:r>
            <a:r>
              <a:rPr lang="en-US" dirty="0" err="1"/>
              <a:t>taloudellisille</a:t>
            </a:r>
            <a:r>
              <a:rPr lang="en-US" dirty="0"/>
              <a:t> </a:t>
            </a:r>
            <a:r>
              <a:rPr lang="en-US" dirty="0" err="1"/>
              <a:t>eduille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ole </a:t>
            </a:r>
            <a:r>
              <a:rPr lang="en-US" dirty="0" err="1"/>
              <a:t>suurempi</a:t>
            </a:r>
            <a:r>
              <a:rPr lang="en-US" dirty="0"/>
              <a:t> </a:t>
            </a:r>
            <a:r>
              <a:rPr lang="en-US" dirty="0" err="1"/>
              <a:t>kuin</a:t>
            </a:r>
            <a:r>
              <a:rPr lang="en-US" dirty="0"/>
              <a:t> </a:t>
            </a:r>
            <a:r>
              <a:rPr lang="en-US" dirty="0" err="1"/>
              <a:t>toiselle</a:t>
            </a:r>
            <a:r>
              <a:rPr lang="en-US" dirty="0"/>
              <a:t> </a:t>
            </a:r>
            <a:r>
              <a:rPr lang="en-US" dirty="0" err="1"/>
              <a:t>uhrille</a:t>
            </a:r>
            <a:r>
              <a:rPr lang="en-US" dirty="0"/>
              <a:t> </a:t>
            </a:r>
            <a:r>
              <a:rPr lang="en-US" dirty="0" err="1"/>
              <a:t>aiheutunut</a:t>
            </a:r>
            <a:r>
              <a:rPr lang="en-US" dirty="0"/>
              <a:t> tai </a:t>
            </a:r>
            <a:r>
              <a:rPr lang="en-US" dirty="0" err="1"/>
              <a:t>todennäköisesti</a:t>
            </a:r>
            <a:r>
              <a:rPr lang="en-US" dirty="0"/>
              <a:t> </a:t>
            </a:r>
            <a:r>
              <a:rPr lang="en-US" dirty="0" err="1"/>
              <a:t>aiheutuva</a:t>
            </a:r>
            <a:r>
              <a:rPr lang="en-US" dirty="0"/>
              <a:t> </a:t>
            </a:r>
            <a:r>
              <a:rPr lang="en-US" dirty="0" err="1"/>
              <a:t>vahinko</a:t>
            </a:r>
            <a:r>
              <a:rPr lang="en-US" dirty="0"/>
              <a:t>, </a:t>
            </a:r>
            <a:r>
              <a:rPr lang="en-US" dirty="0" err="1"/>
              <a:t>menetellään</a:t>
            </a:r>
            <a:r>
              <a:rPr lang="en-US" dirty="0"/>
              <a:t> </a:t>
            </a:r>
            <a:r>
              <a:rPr lang="en-US" dirty="0" err="1"/>
              <a:t>kuten</a:t>
            </a:r>
            <a:r>
              <a:rPr lang="en-US" dirty="0"/>
              <a:t> </a:t>
            </a:r>
            <a:r>
              <a:rPr lang="en-US" dirty="0" err="1"/>
              <a:t>edellä</a:t>
            </a:r>
            <a:r>
              <a:rPr lang="en-US" dirty="0"/>
              <a:t> </a:t>
            </a:r>
            <a:r>
              <a:rPr lang="en-US" dirty="0" err="1"/>
              <a:t>eli</a:t>
            </a:r>
            <a:r>
              <a:rPr lang="en-US" dirty="0"/>
              <a:t> </a:t>
            </a:r>
            <a:r>
              <a:rPr lang="en-US" dirty="0" err="1"/>
              <a:t>kuullaan</a:t>
            </a:r>
            <a:r>
              <a:rPr lang="en-US" dirty="0"/>
              <a:t> </a:t>
            </a:r>
            <a:r>
              <a:rPr lang="en-US" dirty="0" err="1"/>
              <a:t>kansallisia</a:t>
            </a:r>
            <a:r>
              <a:rPr lang="en-US" dirty="0"/>
              <a:t> </a:t>
            </a:r>
            <a:r>
              <a:rPr lang="en-US" dirty="0" err="1"/>
              <a:t>toimivaltaisia</a:t>
            </a:r>
            <a:r>
              <a:rPr lang="en-US" dirty="0"/>
              <a:t> </a:t>
            </a:r>
            <a:r>
              <a:rPr lang="en-US" dirty="0" err="1"/>
              <a:t>viranomaisia</a:t>
            </a:r>
            <a:r>
              <a:rPr lang="en-US" dirty="0"/>
              <a:t> </a:t>
            </a:r>
            <a:r>
              <a:rPr lang="en-US" dirty="0" err="1"/>
              <a:t>ennen</a:t>
            </a:r>
            <a:r>
              <a:rPr lang="en-US" dirty="0"/>
              <a:t> </a:t>
            </a:r>
            <a:r>
              <a:rPr lang="en-US" dirty="0" err="1"/>
              <a:t>päätöksen</a:t>
            </a:r>
            <a:r>
              <a:rPr lang="en-US" dirty="0"/>
              <a:t> </a:t>
            </a:r>
            <a:r>
              <a:rPr lang="en-US" dirty="0" err="1"/>
              <a:t>tekemistä</a:t>
            </a:r>
            <a:r>
              <a:rPr lang="en-US" dirty="0"/>
              <a:t>.  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E3FFD963-E6C0-4653-81E4-470F371C582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2361" y="552937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Erityinen menettely lopetettaessa esitutkintaa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551A43B-ADF0-4757-9E80-40A126DB7251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E37EFD2B-DD1E-4F74-B87B-72B9B6E8ACA8}" type="slidenum">
              <a:rPr lang="it-IT" smtClean="0"/>
              <a:t>12</a:t>
            </a:fld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7F6C82A1-A21F-4D68-85B7-99309C5745E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2005346"/>
            <a:ext cx="10935555" cy="4384081"/>
          </a:xfrm>
        </p:spPr>
        <p:txBody>
          <a:bodyPr/>
          <a:lstStyle/>
          <a:p>
            <a:pPr lvl="0" algn="just">
              <a:buNone/>
            </a:pPr>
            <a:r>
              <a:rPr lang="en-US" dirty="0"/>
              <a:t>Art 39(4):</a:t>
            </a:r>
          </a:p>
          <a:p>
            <a:pPr lvl="0" algn="just">
              <a:buNone/>
            </a:pPr>
            <a:r>
              <a:rPr lang="en-US" dirty="0" err="1"/>
              <a:t>Pakollinen</a:t>
            </a:r>
            <a:r>
              <a:rPr lang="en-US" dirty="0"/>
              <a:t>: </a:t>
            </a:r>
          </a:p>
          <a:p>
            <a:pPr lvl="0" algn="just">
              <a:buNone/>
            </a:pPr>
            <a:endParaRPr lang="en-US" dirty="0"/>
          </a:p>
          <a:p>
            <a:pPr lvl="0" algn="just">
              <a:buNone/>
            </a:pPr>
            <a:r>
              <a:rPr lang="en-US" dirty="0"/>
              <a:t>EPPO </a:t>
            </a:r>
            <a:r>
              <a:rPr lang="en-US" dirty="0" err="1"/>
              <a:t>ilmoittaa</a:t>
            </a:r>
            <a:r>
              <a:rPr lang="en-US" dirty="0"/>
              <a:t> </a:t>
            </a:r>
            <a:r>
              <a:rPr lang="en-US" dirty="0" err="1"/>
              <a:t>virallisesti</a:t>
            </a:r>
            <a:r>
              <a:rPr lang="en-US" dirty="0"/>
              <a:t> </a:t>
            </a:r>
            <a:r>
              <a:rPr lang="en-US" dirty="0" err="1"/>
              <a:t>käsittelyn</a:t>
            </a:r>
            <a:r>
              <a:rPr lang="en-US" dirty="0"/>
              <a:t> </a:t>
            </a:r>
            <a:r>
              <a:rPr lang="en-US" dirty="0" err="1"/>
              <a:t>lopettamisesta</a:t>
            </a:r>
            <a:r>
              <a:rPr lang="en-US" dirty="0"/>
              <a:t> </a:t>
            </a:r>
            <a:r>
              <a:rPr lang="en-US" dirty="0" err="1"/>
              <a:t>kansallisille</a:t>
            </a:r>
            <a:r>
              <a:rPr lang="en-US" dirty="0"/>
              <a:t> </a:t>
            </a:r>
            <a:r>
              <a:rPr lang="en-US" dirty="0" err="1"/>
              <a:t>toimivaltaisille</a:t>
            </a:r>
            <a:r>
              <a:rPr lang="en-US" dirty="0"/>
              <a:t> </a:t>
            </a:r>
            <a:r>
              <a:rPr lang="en-US" dirty="0" err="1"/>
              <a:t>viranomaisille</a:t>
            </a:r>
            <a:r>
              <a:rPr lang="en-US" dirty="0"/>
              <a:t> ja </a:t>
            </a:r>
            <a:r>
              <a:rPr lang="en-US" dirty="0" err="1"/>
              <a:t>mikäli</a:t>
            </a:r>
            <a:r>
              <a:rPr lang="en-US" dirty="0"/>
              <a:t> </a:t>
            </a:r>
            <a:r>
              <a:rPr lang="en-US" dirty="0" err="1"/>
              <a:t>kansallinen</a:t>
            </a:r>
            <a:r>
              <a:rPr lang="en-US" dirty="0"/>
              <a:t> </a:t>
            </a:r>
            <a:r>
              <a:rPr lang="en-US" dirty="0" err="1"/>
              <a:t>lainsäädäntö</a:t>
            </a:r>
            <a:r>
              <a:rPr lang="en-US" dirty="0"/>
              <a:t> </a:t>
            </a:r>
            <a:r>
              <a:rPr lang="en-US" dirty="0" err="1"/>
              <a:t>sitä</a:t>
            </a:r>
            <a:r>
              <a:rPr lang="en-US" dirty="0"/>
              <a:t> </a:t>
            </a:r>
            <a:r>
              <a:rPr lang="en-US" dirty="0" err="1"/>
              <a:t>edellyttää</a:t>
            </a:r>
            <a:r>
              <a:rPr lang="en-US" dirty="0"/>
              <a:t>, </a:t>
            </a:r>
            <a:r>
              <a:rPr lang="en-US" dirty="0" err="1"/>
              <a:t>asiaankuuluville</a:t>
            </a:r>
            <a:r>
              <a:rPr lang="en-US" dirty="0"/>
              <a:t> </a:t>
            </a:r>
            <a:r>
              <a:rPr lang="en-US" dirty="0" err="1"/>
              <a:t>unionin</a:t>
            </a:r>
            <a:r>
              <a:rPr lang="en-US" dirty="0"/>
              <a:t> </a:t>
            </a:r>
            <a:r>
              <a:rPr lang="en-US" dirty="0" err="1"/>
              <a:t>toimielimille</a:t>
            </a:r>
            <a:r>
              <a:rPr lang="en-US" dirty="0"/>
              <a:t>, </a:t>
            </a:r>
            <a:r>
              <a:rPr lang="en-US" dirty="0" err="1"/>
              <a:t>elimille</a:t>
            </a:r>
            <a:r>
              <a:rPr lang="en-US" dirty="0"/>
              <a:t> ja </a:t>
            </a:r>
            <a:r>
              <a:rPr lang="en-US" dirty="0" err="1"/>
              <a:t>laitoksille</a:t>
            </a:r>
            <a:r>
              <a:rPr lang="en-US" dirty="0"/>
              <a:t> </a:t>
            </a:r>
            <a:r>
              <a:rPr lang="en-US" dirty="0" err="1"/>
              <a:t>samoin</a:t>
            </a:r>
            <a:r>
              <a:rPr lang="en-US" dirty="0"/>
              <a:t> </a:t>
            </a:r>
            <a:r>
              <a:rPr lang="en-US" dirty="0" err="1"/>
              <a:t>kuin</a:t>
            </a:r>
            <a:r>
              <a:rPr lang="en-US" dirty="0"/>
              <a:t> </a:t>
            </a:r>
            <a:r>
              <a:rPr lang="en-US" dirty="0" err="1"/>
              <a:t>epäillyille</a:t>
            </a:r>
            <a:r>
              <a:rPr lang="en-US" dirty="0"/>
              <a:t> tai </a:t>
            </a:r>
            <a:r>
              <a:rPr lang="en-US" dirty="0" err="1"/>
              <a:t>syytetyille</a:t>
            </a:r>
            <a:r>
              <a:rPr lang="en-US" dirty="0"/>
              <a:t>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rikoksen</a:t>
            </a:r>
            <a:r>
              <a:rPr lang="en-US" dirty="0"/>
              <a:t> </a:t>
            </a:r>
            <a:r>
              <a:rPr lang="en-US" dirty="0" err="1"/>
              <a:t>uhreille</a:t>
            </a:r>
            <a:r>
              <a:rPr lang="en-US" dirty="0"/>
              <a:t>. </a:t>
            </a:r>
          </a:p>
          <a:p>
            <a:pPr lvl="0">
              <a:buNone/>
            </a:pPr>
            <a:endParaRPr lang="en-US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867124A-1F9F-44BA-90C6-253E1051F89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5" y="539349"/>
            <a:ext cx="10935555" cy="1261798"/>
          </a:xfrm>
        </p:spPr>
        <p:txBody>
          <a:bodyPr>
            <a:normAutofit fontScale="90000"/>
          </a:bodyPr>
          <a:lstStyle/>
          <a:p>
            <a:pPr lvl="0"/>
            <a:r>
              <a:rPr lang="it-IT" b="1" dirty="0"/>
              <a:t>Esitutkinnan lopettamiseen liittyvät velvoitteet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54D2E96-0C40-4E82-B096-963CF49B310A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E37EFD2B-DD1E-4F74-B87B-72B9B6E8ACA8}" type="slidenum">
              <a:rPr lang="it-IT" smtClean="0"/>
              <a:t>13</a:t>
            </a:fld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1C711A91-93ED-4109-9998-00D9CFBCB86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2361" y="2198984"/>
            <a:ext cx="10924383" cy="4384081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dirty="0"/>
              <a:t>Art. 39(4):</a:t>
            </a:r>
          </a:p>
          <a:p>
            <a:pPr lvl="0" algn="just">
              <a:buNone/>
            </a:pPr>
            <a:endParaRPr lang="en-US" dirty="0"/>
          </a:p>
          <a:p>
            <a:pPr lvl="0" algn="just">
              <a:buNone/>
            </a:pPr>
            <a:r>
              <a:rPr lang="en-US" dirty="0" err="1"/>
              <a:t>Valinnainen</a:t>
            </a:r>
            <a:r>
              <a:rPr lang="en-US" dirty="0"/>
              <a:t>:</a:t>
            </a:r>
          </a:p>
          <a:p>
            <a:pPr lvl="0" algn="just">
              <a:buNone/>
            </a:pPr>
            <a:r>
              <a:rPr lang="en-US" dirty="0"/>
              <a:t> </a:t>
            </a:r>
          </a:p>
          <a:p>
            <a:pPr lvl="0" algn="just">
              <a:buNone/>
            </a:pPr>
            <a:r>
              <a:rPr lang="en-US" dirty="0" err="1"/>
              <a:t>Asiat</a:t>
            </a:r>
            <a:r>
              <a:rPr lang="en-US" dirty="0"/>
              <a:t>, </a:t>
            </a:r>
            <a:r>
              <a:rPr lang="en-US" dirty="0" err="1"/>
              <a:t>joissa</a:t>
            </a:r>
            <a:r>
              <a:rPr lang="en-US" dirty="0"/>
              <a:t> EPPO on </a:t>
            </a:r>
            <a:r>
              <a:rPr lang="en-US" dirty="0" err="1"/>
              <a:t>lopettanut</a:t>
            </a:r>
            <a:r>
              <a:rPr lang="en-US" dirty="0"/>
              <a:t> </a:t>
            </a:r>
            <a:r>
              <a:rPr lang="en-US" dirty="0" err="1"/>
              <a:t>esitutkinnan</a:t>
            </a:r>
            <a:r>
              <a:rPr lang="en-US" dirty="0"/>
              <a:t> </a:t>
            </a:r>
            <a:r>
              <a:rPr lang="en-US" dirty="0" err="1"/>
              <a:t>voidaan</a:t>
            </a:r>
            <a:r>
              <a:rPr lang="en-US" dirty="0"/>
              <a:t> 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siirtää</a:t>
            </a:r>
            <a:r>
              <a:rPr lang="en-US" dirty="0"/>
              <a:t> </a:t>
            </a:r>
            <a:r>
              <a:rPr lang="en-US" dirty="0" err="1"/>
              <a:t>OLAF:ille</a:t>
            </a:r>
            <a:r>
              <a:rPr lang="en-US" dirty="0"/>
              <a:t> tai </a:t>
            </a:r>
            <a:r>
              <a:rPr lang="en-US" dirty="0" err="1"/>
              <a:t>toimivaltaiselle</a:t>
            </a:r>
            <a:r>
              <a:rPr lang="en-US" dirty="0"/>
              <a:t> </a:t>
            </a:r>
            <a:r>
              <a:rPr lang="en-US" dirty="0" err="1"/>
              <a:t>kansalliselle</a:t>
            </a:r>
            <a:r>
              <a:rPr lang="en-US" dirty="0"/>
              <a:t> </a:t>
            </a:r>
            <a:r>
              <a:rPr lang="en-US" dirty="0" err="1"/>
              <a:t>hallinnolliselle</a:t>
            </a:r>
            <a:r>
              <a:rPr lang="en-US" dirty="0"/>
              <a:t> tai </a:t>
            </a:r>
            <a:r>
              <a:rPr lang="en-US" dirty="0" err="1"/>
              <a:t>oikeudelliselle</a:t>
            </a:r>
            <a:r>
              <a:rPr lang="en-US" dirty="0"/>
              <a:t> </a:t>
            </a:r>
            <a:r>
              <a:rPr lang="en-US" dirty="0" err="1"/>
              <a:t>viranomaiselle</a:t>
            </a:r>
            <a:r>
              <a:rPr lang="en-US" dirty="0"/>
              <a:t> </a:t>
            </a:r>
            <a:r>
              <a:rPr lang="en-US" dirty="0" err="1"/>
              <a:t>perintätoimia</a:t>
            </a:r>
            <a:r>
              <a:rPr lang="en-US" dirty="0"/>
              <a:t> tai </a:t>
            </a:r>
            <a:r>
              <a:rPr lang="en-US" dirty="0" err="1"/>
              <a:t>muita</a:t>
            </a:r>
            <a:r>
              <a:rPr lang="en-US" dirty="0"/>
              <a:t> </a:t>
            </a:r>
            <a:r>
              <a:rPr lang="en-US" dirty="0" err="1"/>
              <a:t>hallinnollisia</a:t>
            </a:r>
            <a:r>
              <a:rPr lang="en-US" dirty="0"/>
              <a:t> </a:t>
            </a:r>
            <a:r>
              <a:rPr lang="en-US" dirty="0" err="1"/>
              <a:t>seurantatoimia</a:t>
            </a:r>
            <a:r>
              <a:rPr lang="en-US" dirty="0"/>
              <a:t> </a:t>
            </a:r>
            <a:r>
              <a:rPr lang="en-US" dirty="0" err="1"/>
              <a:t>varten</a:t>
            </a:r>
            <a:r>
              <a:rPr lang="en-US" dirty="0"/>
              <a:t>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48C210AE-9337-4057-A8A7-CDE7C1F8C2A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513552"/>
            <a:ext cx="10924798" cy="1261798"/>
          </a:xfrm>
        </p:spPr>
        <p:txBody>
          <a:bodyPr>
            <a:normAutofit/>
          </a:bodyPr>
          <a:lstStyle/>
          <a:p>
            <a:pPr lvl="0"/>
            <a:r>
              <a:rPr lang="it-IT" b="1" dirty="0"/>
              <a:t>Lisäkommentti tutkinnan lopettamisesta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EB802594-20C4-4913-BEE3-453BED34154F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E37EFD2B-DD1E-4F74-B87B-72B9B6E8ACA8}" type="slidenum">
              <a:rPr lang="it-IT" smtClean="0"/>
              <a:t>14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8B52ED1B-8B39-45EB-99B3-7DEA3249E4F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2005745"/>
            <a:ext cx="10921739" cy="4384081"/>
          </a:xfrm>
        </p:spPr>
        <p:txBody>
          <a:bodyPr/>
          <a:lstStyle/>
          <a:p>
            <a:pPr lvl="0">
              <a:buNone/>
            </a:pPr>
            <a:r>
              <a:rPr lang="it-IT" dirty="0"/>
              <a:t>Säännökset/Periaatteet</a:t>
            </a:r>
          </a:p>
          <a:p>
            <a:pPr lvl="0"/>
            <a:r>
              <a:rPr lang="it-IT" dirty="0"/>
              <a:t> Resitaali 81</a:t>
            </a:r>
          </a:p>
          <a:p>
            <a:pPr lvl="0"/>
            <a:r>
              <a:rPr lang="it-IT" dirty="0"/>
              <a:t> Art 35</a:t>
            </a:r>
          </a:p>
          <a:p>
            <a:pPr lvl="0"/>
            <a:r>
              <a:rPr lang="it-IT" dirty="0"/>
              <a:t> Art 39</a:t>
            </a:r>
          </a:p>
          <a:p>
            <a:pPr lvl="0"/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7AA64107-7F3E-4012-9B63-D0040A71765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553318"/>
            <a:ext cx="12095052" cy="953361"/>
          </a:xfrm>
        </p:spPr>
        <p:txBody>
          <a:bodyPr/>
          <a:lstStyle/>
          <a:p>
            <a:pPr lvl="0"/>
            <a:r>
              <a:rPr lang="it-IT" sz="5400" b="1" dirty="0"/>
              <a:t>Säännökset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28410DC-88F5-41E8-8962-85CF8AD1FAF6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E37EFD2B-DD1E-4F74-B87B-72B9B6E8ACA8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72717103-B0CE-4DB1-876F-2887F8C5F7D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960592"/>
            <a:ext cx="10944316" cy="4384081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it-IT" dirty="0"/>
              <a:t>Art 35: Tutkinnan päättäminen</a:t>
            </a:r>
          </a:p>
          <a:p>
            <a:pPr lvl="0" algn="just">
              <a:buNone/>
            </a:pPr>
            <a:r>
              <a:rPr lang="en-US" dirty="0" err="1"/>
              <a:t>Kun</a:t>
            </a:r>
            <a:r>
              <a:rPr lang="en-US" dirty="0"/>
              <a:t> </a:t>
            </a:r>
            <a:r>
              <a:rPr lang="en-US" dirty="0" err="1"/>
              <a:t>asiaa</a:t>
            </a:r>
            <a:r>
              <a:rPr lang="en-US" dirty="0"/>
              <a:t> </a:t>
            </a:r>
            <a:r>
              <a:rPr lang="en-US" dirty="0" err="1"/>
              <a:t>käsittelevä</a:t>
            </a:r>
            <a:r>
              <a:rPr lang="en-US" dirty="0"/>
              <a:t> EDP </a:t>
            </a:r>
            <a:r>
              <a:rPr lang="en-US" dirty="0" err="1"/>
              <a:t>katsoo</a:t>
            </a:r>
            <a:r>
              <a:rPr lang="en-US" dirty="0"/>
              <a:t>,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/>
              <a:t>tutkinta</a:t>
            </a:r>
            <a:r>
              <a:rPr lang="en-US" dirty="0"/>
              <a:t> on </a:t>
            </a:r>
            <a:r>
              <a:rPr lang="en-US" dirty="0" err="1"/>
              <a:t>saatettu</a:t>
            </a:r>
            <a:r>
              <a:rPr lang="en-US" dirty="0"/>
              <a:t> </a:t>
            </a:r>
            <a:r>
              <a:rPr lang="en-US" dirty="0" err="1"/>
              <a:t>päätökseen</a:t>
            </a:r>
            <a:r>
              <a:rPr lang="en-US" dirty="0"/>
              <a:t>, </a:t>
            </a:r>
            <a:r>
              <a:rPr lang="en-US" dirty="0" err="1"/>
              <a:t>hän</a:t>
            </a:r>
            <a:r>
              <a:rPr lang="en-US" dirty="0"/>
              <a:t> </a:t>
            </a:r>
            <a:r>
              <a:rPr lang="en-US" dirty="0" err="1"/>
              <a:t>toimittaa</a:t>
            </a:r>
            <a:r>
              <a:rPr lang="en-US" dirty="0"/>
              <a:t> </a:t>
            </a:r>
            <a:r>
              <a:rPr lang="en-US" dirty="0" err="1"/>
              <a:t>valvovalle</a:t>
            </a:r>
            <a:r>
              <a:rPr lang="en-US" dirty="0"/>
              <a:t> </a:t>
            </a:r>
            <a:r>
              <a:rPr lang="en-US" dirty="0" err="1"/>
              <a:t>EP:lle</a:t>
            </a:r>
            <a:r>
              <a:rPr lang="en-US" dirty="0"/>
              <a:t> </a:t>
            </a:r>
            <a:r>
              <a:rPr lang="en-US" dirty="0" err="1"/>
              <a:t>kertomuksen</a:t>
            </a:r>
            <a:r>
              <a:rPr lang="en-US" dirty="0"/>
              <a:t>, </a:t>
            </a:r>
            <a:r>
              <a:rPr lang="en-US" dirty="0" err="1"/>
              <a:t>jossa</a:t>
            </a:r>
            <a:r>
              <a:rPr lang="en-US" dirty="0"/>
              <a:t> on </a:t>
            </a:r>
            <a:r>
              <a:rPr lang="en-US" dirty="0" err="1"/>
              <a:t>yhteenveto</a:t>
            </a:r>
            <a:r>
              <a:rPr lang="en-US" dirty="0"/>
              <a:t> </a:t>
            </a:r>
            <a:r>
              <a:rPr lang="en-US" dirty="0" err="1"/>
              <a:t>asiasta</a:t>
            </a:r>
            <a:r>
              <a:rPr lang="en-US" dirty="0"/>
              <a:t>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ehdotus</a:t>
            </a:r>
            <a:r>
              <a:rPr lang="en-US" dirty="0"/>
              <a:t> </a:t>
            </a:r>
            <a:r>
              <a:rPr lang="en-US" dirty="0" err="1"/>
              <a:t>päätökseksi</a:t>
            </a:r>
            <a:r>
              <a:rPr lang="en-US" dirty="0"/>
              <a:t> </a:t>
            </a:r>
            <a:r>
              <a:rPr lang="en-US" dirty="0" err="1"/>
              <a:t>siitä</a:t>
            </a:r>
            <a:r>
              <a:rPr lang="en-US" dirty="0"/>
              <a:t>, </a:t>
            </a:r>
            <a:r>
              <a:rPr lang="en-US" dirty="0" err="1"/>
              <a:t>tulisiko</a:t>
            </a:r>
            <a:r>
              <a:rPr lang="en-US" dirty="0"/>
              <a:t> </a:t>
            </a:r>
            <a:r>
              <a:rPr lang="en-US" dirty="0" err="1"/>
              <a:t>asiassa</a:t>
            </a:r>
            <a:r>
              <a:rPr lang="en-US" dirty="0"/>
              <a:t> </a:t>
            </a:r>
            <a:r>
              <a:rPr lang="en-US" dirty="0" err="1"/>
              <a:t>nostaa</a:t>
            </a:r>
            <a:r>
              <a:rPr lang="en-US" dirty="0"/>
              <a:t> </a:t>
            </a:r>
            <a:r>
              <a:rPr lang="en-US" dirty="0" err="1"/>
              <a:t>syyte</a:t>
            </a:r>
            <a:r>
              <a:rPr lang="en-US" dirty="0"/>
              <a:t> </a:t>
            </a:r>
            <a:r>
              <a:rPr lang="en-US" dirty="0" err="1"/>
              <a:t>kansallisessa</a:t>
            </a:r>
            <a:r>
              <a:rPr lang="en-US" dirty="0"/>
              <a:t> </a:t>
            </a:r>
            <a:r>
              <a:rPr lang="en-US" dirty="0" err="1"/>
              <a:t>tuomioistuimessa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harkita</a:t>
            </a:r>
            <a:r>
              <a:rPr lang="en-US" dirty="0"/>
              <a:t> </a:t>
            </a:r>
            <a:r>
              <a:rPr lang="en-US" dirty="0" err="1"/>
              <a:t>asian</a:t>
            </a:r>
            <a:r>
              <a:rPr lang="en-US" dirty="0"/>
              <a:t> </a:t>
            </a:r>
            <a:r>
              <a:rPr lang="en-US" dirty="0" err="1"/>
              <a:t>siirtämistä</a:t>
            </a:r>
            <a:r>
              <a:rPr lang="en-US" dirty="0"/>
              <a:t>, </a:t>
            </a:r>
            <a:r>
              <a:rPr lang="en-US" dirty="0" err="1"/>
              <a:t>sen</a:t>
            </a:r>
            <a:r>
              <a:rPr lang="en-US" dirty="0"/>
              <a:t> </a:t>
            </a:r>
            <a:r>
              <a:rPr lang="en-US" dirty="0" err="1"/>
              <a:t>käsittelyn</a:t>
            </a:r>
            <a:r>
              <a:rPr lang="en-US" dirty="0"/>
              <a:t> </a:t>
            </a:r>
            <a:r>
              <a:rPr lang="en-US" dirty="0" err="1"/>
              <a:t>lopettamista</a:t>
            </a:r>
            <a:r>
              <a:rPr lang="en-US" dirty="0"/>
              <a:t> tai </a:t>
            </a:r>
            <a:r>
              <a:rPr lang="en-US" dirty="0" err="1"/>
              <a:t>yksinkertaistettuja</a:t>
            </a:r>
            <a:r>
              <a:rPr lang="en-US" dirty="0"/>
              <a:t> </a:t>
            </a:r>
            <a:r>
              <a:rPr lang="en-US" dirty="0" err="1"/>
              <a:t>syyttämismenettelyjä</a:t>
            </a:r>
            <a:r>
              <a:rPr lang="en-US" dirty="0"/>
              <a:t> 34, 39 tai 40 </a:t>
            </a:r>
            <a:r>
              <a:rPr lang="en-US" dirty="0" err="1"/>
              <a:t>artiklan</a:t>
            </a:r>
            <a:r>
              <a:rPr lang="en-US" dirty="0"/>
              <a:t> </a:t>
            </a:r>
            <a:r>
              <a:rPr lang="en-US" dirty="0" err="1"/>
              <a:t>mukaisesti</a:t>
            </a:r>
            <a:r>
              <a:rPr lang="en-US" dirty="0"/>
              <a:t>.</a:t>
            </a:r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6D06EDC6-B5C1-4B10-B607-B37FFA04E6A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505717"/>
            <a:ext cx="12095052" cy="1261798"/>
          </a:xfrm>
        </p:spPr>
        <p:txBody>
          <a:bodyPr/>
          <a:lstStyle/>
          <a:p>
            <a:pPr lvl="0"/>
            <a:r>
              <a:rPr lang="it-IT" sz="5400" b="1" dirty="0"/>
              <a:t>Tausta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E0F5A52-3352-40AC-A966-883A5D738A56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E37EFD2B-DD1E-4F74-B87B-72B9B6E8ACA8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BF8801C1-8838-4A22-9E21-2B8E9AA6850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933235"/>
            <a:ext cx="10944316" cy="4384081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it-IT" dirty="0"/>
          </a:p>
          <a:p>
            <a:pPr lvl="0" algn="just">
              <a:buNone/>
            </a:pPr>
            <a:r>
              <a:rPr lang="it-IT" dirty="0"/>
              <a:t>Art. 35: Tutkinnan päättäminen</a:t>
            </a:r>
          </a:p>
          <a:p>
            <a:pPr lvl="0" algn="just">
              <a:buNone/>
            </a:pPr>
            <a:endParaRPr lang="it-IT" dirty="0"/>
          </a:p>
          <a:p>
            <a:pPr lvl="0" algn="just">
              <a:buNone/>
            </a:pPr>
            <a:r>
              <a:rPr lang="en-US" dirty="0" err="1"/>
              <a:t>Valvova</a:t>
            </a:r>
            <a:r>
              <a:rPr lang="en-US" dirty="0"/>
              <a:t> EP </a:t>
            </a:r>
            <a:r>
              <a:rPr lang="en-US" dirty="0" err="1"/>
              <a:t>toimittaa</a:t>
            </a:r>
            <a:r>
              <a:rPr lang="en-US" dirty="0"/>
              <a:t> ko. </a:t>
            </a:r>
            <a:r>
              <a:rPr lang="en-US" dirty="0" err="1"/>
              <a:t>asiakirjat</a:t>
            </a:r>
            <a:r>
              <a:rPr lang="en-US" dirty="0"/>
              <a:t> </a:t>
            </a:r>
            <a:r>
              <a:rPr lang="en-US" dirty="0" err="1"/>
              <a:t>toimivaltaiselle</a:t>
            </a:r>
            <a:r>
              <a:rPr lang="en-US" dirty="0"/>
              <a:t> </a:t>
            </a:r>
            <a:r>
              <a:rPr lang="en-US" dirty="0" err="1"/>
              <a:t>pysyvälle</a:t>
            </a:r>
            <a:r>
              <a:rPr lang="en-US" dirty="0"/>
              <a:t> </a:t>
            </a:r>
            <a:r>
              <a:rPr lang="en-US" dirty="0" err="1"/>
              <a:t>jaostolle</a:t>
            </a:r>
            <a:r>
              <a:rPr lang="en-US" dirty="0"/>
              <a:t> </a:t>
            </a:r>
            <a:r>
              <a:rPr lang="en-US" dirty="0" err="1"/>
              <a:t>yhdessä</a:t>
            </a:r>
            <a:r>
              <a:rPr lang="en-US" dirty="0"/>
              <a:t> </a:t>
            </a:r>
            <a:r>
              <a:rPr lang="en-US" dirty="0" err="1"/>
              <a:t>oman</a:t>
            </a:r>
            <a:r>
              <a:rPr lang="en-US" dirty="0"/>
              <a:t> </a:t>
            </a:r>
            <a:r>
              <a:rPr lang="en-US" dirty="0" err="1"/>
              <a:t>arvionsa</a:t>
            </a:r>
            <a:r>
              <a:rPr lang="en-US" dirty="0"/>
              <a:t> </a:t>
            </a:r>
            <a:r>
              <a:rPr lang="en-US" dirty="0" err="1"/>
              <a:t>kanssa</a:t>
            </a:r>
            <a:r>
              <a:rPr lang="en-US" dirty="0"/>
              <a:t>,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pitää</a:t>
            </a:r>
            <a:r>
              <a:rPr lang="en-US" dirty="0"/>
              <a:t> </a:t>
            </a:r>
            <a:r>
              <a:rPr lang="en-US" dirty="0" err="1"/>
              <a:t>sitä</a:t>
            </a:r>
            <a:r>
              <a:rPr lang="en-US" dirty="0"/>
              <a:t> </a:t>
            </a:r>
            <a:r>
              <a:rPr lang="en-US" dirty="0" err="1"/>
              <a:t>tarpeellisena</a:t>
            </a:r>
            <a:r>
              <a:rPr lang="en-US" dirty="0"/>
              <a:t>. </a:t>
            </a:r>
            <a:r>
              <a:rPr lang="en-US" dirty="0" err="1"/>
              <a:t>Kun</a:t>
            </a:r>
            <a:r>
              <a:rPr lang="en-US" dirty="0"/>
              <a:t> </a:t>
            </a:r>
            <a:r>
              <a:rPr lang="en-US" dirty="0" err="1"/>
              <a:t>pysyvä</a:t>
            </a:r>
            <a:r>
              <a:rPr lang="en-US" dirty="0"/>
              <a:t> </a:t>
            </a:r>
            <a:r>
              <a:rPr lang="en-US" dirty="0" err="1"/>
              <a:t>jaosto</a:t>
            </a:r>
            <a:r>
              <a:rPr lang="en-US" dirty="0"/>
              <a:t> </a:t>
            </a:r>
            <a:r>
              <a:rPr lang="en-US" dirty="0" err="1"/>
              <a:t>tekee</a:t>
            </a:r>
            <a:r>
              <a:rPr lang="en-US" dirty="0"/>
              <a:t> </a:t>
            </a:r>
            <a:r>
              <a:rPr lang="en-US" dirty="0" err="1"/>
              <a:t>asiasta</a:t>
            </a:r>
            <a:r>
              <a:rPr lang="en-US" dirty="0"/>
              <a:t> 10 </a:t>
            </a:r>
            <a:r>
              <a:rPr lang="en-US" dirty="0" err="1"/>
              <a:t>artiklan</a:t>
            </a:r>
            <a:r>
              <a:rPr lang="en-US" dirty="0"/>
              <a:t> 3 </a:t>
            </a:r>
            <a:r>
              <a:rPr lang="en-US" dirty="0" err="1"/>
              <a:t>kohdan</a:t>
            </a:r>
            <a:r>
              <a:rPr lang="en-US" dirty="0"/>
              <a:t> </a:t>
            </a:r>
            <a:r>
              <a:rPr lang="en-US" dirty="0" err="1"/>
              <a:t>mukaisesti</a:t>
            </a:r>
            <a:r>
              <a:rPr lang="en-US" dirty="0"/>
              <a:t> </a:t>
            </a:r>
            <a:r>
              <a:rPr lang="en-US" dirty="0" err="1"/>
              <a:t>EDP:n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mukaisen</a:t>
            </a:r>
            <a:r>
              <a:rPr lang="en-US" dirty="0"/>
              <a:t> </a:t>
            </a:r>
            <a:r>
              <a:rPr lang="en-US" dirty="0" err="1"/>
              <a:t>päätöksen</a:t>
            </a:r>
            <a:r>
              <a:rPr lang="en-US" dirty="0"/>
              <a:t>, </a:t>
            </a:r>
            <a:r>
              <a:rPr lang="en-US" dirty="0" err="1"/>
              <a:t>tämä</a:t>
            </a:r>
            <a:r>
              <a:rPr lang="en-US" dirty="0"/>
              <a:t> </a:t>
            </a:r>
            <a:r>
              <a:rPr lang="en-US" dirty="0" err="1"/>
              <a:t>jatkaa</a:t>
            </a:r>
            <a:r>
              <a:rPr lang="en-US" dirty="0"/>
              <a:t> </a:t>
            </a:r>
            <a:r>
              <a:rPr lang="en-US" dirty="0" err="1"/>
              <a:t>asian</a:t>
            </a:r>
            <a:r>
              <a:rPr lang="en-US" dirty="0"/>
              <a:t> </a:t>
            </a:r>
            <a:r>
              <a:rPr lang="en-US" dirty="0" err="1"/>
              <a:t>käsittelyä</a:t>
            </a:r>
            <a:r>
              <a:rPr lang="en-US" dirty="0"/>
              <a:t> </a:t>
            </a:r>
            <a:r>
              <a:rPr lang="en-US" dirty="0" err="1"/>
              <a:t>päätöksen</a:t>
            </a:r>
            <a:r>
              <a:rPr lang="en-US" dirty="0"/>
              <a:t> </a:t>
            </a:r>
            <a:r>
              <a:rPr lang="en-US" dirty="0" err="1"/>
              <a:t>mukaisesti</a:t>
            </a:r>
            <a:r>
              <a:rPr lang="en-US" dirty="0"/>
              <a:t>.</a:t>
            </a:r>
          </a:p>
          <a:p>
            <a:pPr lvl="0">
              <a:buNone/>
            </a:pPr>
            <a:endParaRPr lang="it-IT" dirty="0"/>
          </a:p>
          <a:p>
            <a:pPr lvl="0"/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B526457B-DDDB-4952-BA59-8956D391BC0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574618"/>
            <a:ext cx="12095052" cy="1261798"/>
          </a:xfrm>
        </p:spPr>
        <p:txBody>
          <a:bodyPr/>
          <a:lstStyle/>
          <a:p>
            <a:pPr lvl="0"/>
            <a:r>
              <a:rPr lang="it-IT" sz="5400" b="1" dirty="0"/>
              <a:t>Taustaa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DB212E9-B268-4C58-8BF6-D997FDEB0B4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E37EFD2B-DD1E-4F74-B87B-72B9B6E8ACA8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F897F4A6-5E21-4795-B007-F480EECCF21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892853"/>
            <a:ext cx="10921739" cy="4384081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it-IT" sz="2900" dirty="0"/>
              <a:t> Resitaali 81:</a:t>
            </a:r>
          </a:p>
          <a:p>
            <a:pPr lvl="0" algn="just">
              <a:buNone/>
            </a:pPr>
            <a:r>
              <a:rPr lang="it-IT" sz="2900" dirty="0"/>
              <a:t>«Asian käsittelyn lopettamisen syyt määritellään tyhjentävästi tässä asetuksessa.</a:t>
            </a:r>
            <a:r>
              <a:rPr lang="en-US" sz="2900" dirty="0"/>
              <a:t>”</a:t>
            </a:r>
          </a:p>
          <a:p>
            <a:pPr lvl="0" algn="just">
              <a:buNone/>
            </a:pPr>
            <a:r>
              <a:rPr lang="en-US" sz="2900" dirty="0"/>
              <a:t>Art. 39:</a:t>
            </a:r>
          </a:p>
          <a:p>
            <a:pPr lvl="0" algn="just">
              <a:buNone/>
            </a:pPr>
            <a:r>
              <a:rPr lang="en-US" sz="2900" dirty="0"/>
              <a:t>Jos </a:t>
            </a:r>
            <a:r>
              <a:rPr lang="en-US" sz="2900" dirty="0" err="1"/>
              <a:t>syytoimet</a:t>
            </a:r>
            <a:r>
              <a:rPr lang="en-US" sz="2900" dirty="0"/>
              <a:t> </a:t>
            </a:r>
            <a:r>
              <a:rPr lang="en-US" sz="2900" dirty="0" err="1"/>
              <a:t>ovat</a:t>
            </a:r>
            <a:r>
              <a:rPr lang="en-US" sz="2900" dirty="0"/>
              <a:t> </a:t>
            </a:r>
            <a:r>
              <a:rPr lang="en-US" sz="2900" dirty="0" err="1"/>
              <a:t>käyneet</a:t>
            </a:r>
            <a:r>
              <a:rPr lang="en-US" sz="2900" dirty="0"/>
              <a:t> </a:t>
            </a:r>
            <a:r>
              <a:rPr lang="en-US" sz="2900" dirty="0" err="1"/>
              <a:t>asiaa</a:t>
            </a:r>
            <a:r>
              <a:rPr lang="en-US" sz="2900" dirty="0"/>
              <a:t> </a:t>
            </a:r>
            <a:r>
              <a:rPr lang="en-US" sz="2900" dirty="0" err="1"/>
              <a:t>käsittelevän</a:t>
            </a:r>
            <a:r>
              <a:rPr lang="en-US" sz="2900" dirty="0"/>
              <a:t> </a:t>
            </a:r>
            <a:r>
              <a:rPr lang="en-US" sz="2900" dirty="0" err="1"/>
              <a:t>EDP:n</a:t>
            </a:r>
            <a:r>
              <a:rPr lang="en-US" sz="2900" dirty="0"/>
              <a:t> </a:t>
            </a:r>
            <a:r>
              <a:rPr lang="en-US" sz="2900" dirty="0" err="1"/>
              <a:t>jäsenvaltion</a:t>
            </a:r>
            <a:r>
              <a:rPr lang="en-US" sz="2900" dirty="0"/>
              <a:t> lain </a:t>
            </a:r>
            <a:r>
              <a:rPr lang="en-US" sz="2900" dirty="0" err="1"/>
              <a:t>perusteella</a:t>
            </a:r>
            <a:r>
              <a:rPr lang="en-US" sz="2900" dirty="0"/>
              <a:t> </a:t>
            </a:r>
            <a:r>
              <a:rPr lang="en-US" sz="2900" dirty="0" err="1"/>
              <a:t>mahdottomiksi</a:t>
            </a:r>
            <a:r>
              <a:rPr lang="en-US" sz="2900" dirty="0"/>
              <a:t>, </a:t>
            </a:r>
            <a:r>
              <a:rPr lang="en-US" sz="2900" dirty="0" err="1"/>
              <a:t>pysyvä</a:t>
            </a:r>
            <a:r>
              <a:rPr lang="en-US" sz="2900" dirty="0"/>
              <a:t> </a:t>
            </a:r>
            <a:r>
              <a:rPr lang="en-US" sz="2900" dirty="0" err="1"/>
              <a:t>jaosto</a:t>
            </a:r>
            <a:r>
              <a:rPr lang="en-US" sz="2900" dirty="0"/>
              <a:t> </a:t>
            </a:r>
            <a:r>
              <a:rPr lang="en-US" sz="2900" dirty="0" err="1"/>
              <a:t>päättää</a:t>
            </a:r>
            <a:r>
              <a:rPr lang="en-US" sz="2900" dirty="0"/>
              <a:t> </a:t>
            </a:r>
            <a:r>
              <a:rPr lang="en-US" sz="2900" dirty="0" err="1"/>
              <a:t>asiaa</a:t>
            </a:r>
            <a:r>
              <a:rPr lang="en-US" sz="2900" dirty="0"/>
              <a:t> </a:t>
            </a:r>
            <a:r>
              <a:rPr lang="en-US" sz="2900" dirty="0" err="1"/>
              <a:t>käsittelevän</a:t>
            </a:r>
            <a:r>
              <a:rPr lang="en-US" sz="2900" dirty="0"/>
              <a:t> </a:t>
            </a:r>
            <a:r>
              <a:rPr lang="en-US" sz="2900" dirty="0" err="1"/>
              <a:t>EDP:n</a:t>
            </a:r>
            <a:r>
              <a:rPr lang="en-US" sz="2900" dirty="0"/>
              <a:t> </a:t>
            </a:r>
            <a:r>
              <a:rPr lang="en-US" sz="2900" dirty="0" err="1"/>
              <a:t>kertomuksen</a:t>
            </a:r>
            <a:r>
              <a:rPr lang="en-US" sz="2900" dirty="0"/>
              <a:t> </a:t>
            </a:r>
            <a:r>
              <a:rPr lang="en-US" sz="2900" dirty="0" err="1"/>
              <a:t>perusteella</a:t>
            </a:r>
            <a:r>
              <a:rPr lang="en-US" sz="2900" dirty="0"/>
              <a:t> </a:t>
            </a:r>
            <a:r>
              <a:rPr lang="en-US" sz="2900" dirty="0" err="1"/>
              <a:t>asian</a:t>
            </a:r>
            <a:r>
              <a:rPr lang="en-US" sz="2900" dirty="0"/>
              <a:t> </a:t>
            </a:r>
            <a:r>
              <a:rPr lang="en-US" sz="2900" dirty="0" err="1"/>
              <a:t>käsittelyn</a:t>
            </a:r>
            <a:r>
              <a:rPr lang="en-US" sz="2900" dirty="0"/>
              <a:t> </a:t>
            </a:r>
            <a:r>
              <a:rPr lang="en-US" sz="2900" dirty="0" err="1"/>
              <a:t>lopettamisesta</a:t>
            </a:r>
            <a:r>
              <a:rPr lang="en-US" sz="2900" dirty="0"/>
              <a:t> </a:t>
            </a:r>
            <a:r>
              <a:rPr lang="en-US" sz="2900" dirty="0" err="1"/>
              <a:t>asetuksessa</a:t>
            </a:r>
            <a:r>
              <a:rPr lang="en-US" sz="2900" dirty="0"/>
              <a:t> </a:t>
            </a:r>
            <a:r>
              <a:rPr lang="en-US" sz="2900" dirty="0" err="1"/>
              <a:t>luetelluin</a:t>
            </a:r>
            <a:r>
              <a:rPr lang="en-US" sz="2900" dirty="0"/>
              <a:t> </a:t>
            </a:r>
            <a:r>
              <a:rPr lang="en-US" sz="2900" dirty="0" err="1"/>
              <a:t>perustein</a:t>
            </a:r>
            <a:r>
              <a:rPr lang="en-US" sz="2900" dirty="0"/>
              <a:t>.</a:t>
            </a:r>
          </a:p>
          <a:p>
            <a:pPr lvl="0" algn="just">
              <a:buNone/>
            </a:pPr>
            <a:r>
              <a:rPr lang="en-US" sz="2900" dirty="0" err="1"/>
              <a:t>Resitaalista</a:t>
            </a:r>
            <a:r>
              <a:rPr lang="en-US" sz="2900" dirty="0"/>
              <a:t> 81 </a:t>
            </a:r>
            <a:r>
              <a:rPr lang="en-US" sz="2900" dirty="0" err="1"/>
              <a:t>huolimatta</a:t>
            </a:r>
            <a:r>
              <a:rPr lang="en-US" sz="2900" dirty="0"/>
              <a:t> </a:t>
            </a:r>
            <a:r>
              <a:rPr lang="en-US" sz="2900" dirty="0" err="1"/>
              <a:t>kansallista</a:t>
            </a:r>
            <a:r>
              <a:rPr lang="en-US" sz="2900" dirty="0"/>
              <a:t> </a:t>
            </a:r>
            <a:r>
              <a:rPr lang="en-US" sz="2900" dirty="0" err="1"/>
              <a:t>lakia</a:t>
            </a:r>
            <a:r>
              <a:rPr lang="en-US" sz="2900" dirty="0"/>
              <a:t> </a:t>
            </a:r>
            <a:r>
              <a:rPr lang="en-US" sz="2900" dirty="0" err="1"/>
              <a:t>voidaan</a:t>
            </a:r>
            <a:r>
              <a:rPr lang="en-US" sz="2900" dirty="0"/>
              <a:t> </a:t>
            </a:r>
            <a:r>
              <a:rPr lang="en-US" sz="2900" dirty="0" err="1"/>
              <a:t>käsittelyn</a:t>
            </a:r>
            <a:r>
              <a:rPr lang="en-US" sz="2900" dirty="0"/>
              <a:t> </a:t>
            </a:r>
            <a:r>
              <a:rPr lang="en-US" sz="2900" dirty="0" err="1"/>
              <a:t>lopettamisesta</a:t>
            </a:r>
            <a:r>
              <a:rPr lang="en-US" sz="2900" dirty="0"/>
              <a:t> </a:t>
            </a:r>
            <a:r>
              <a:rPr lang="en-US" sz="2900" dirty="0" err="1"/>
              <a:t>päätettäessä</a:t>
            </a:r>
            <a:r>
              <a:rPr lang="en-US" sz="2900" dirty="0"/>
              <a:t> </a:t>
            </a:r>
            <a:r>
              <a:rPr lang="en-US" sz="2900" dirty="0" err="1"/>
              <a:t>soveltaa</a:t>
            </a:r>
            <a:r>
              <a:rPr lang="en-US" sz="2900" dirty="0"/>
              <a:t> (i.e. </a:t>
            </a:r>
            <a:r>
              <a:rPr lang="en-US" sz="2900" dirty="0" err="1"/>
              <a:t>tekijää</a:t>
            </a:r>
            <a:r>
              <a:rPr lang="en-US" sz="2900" dirty="0"/>
              <a:t> </a:t>
            </a:r>
            <a:r>
              <a:rPr lang="en-US" sz="2900" dirty="0" err="1"/>
              <a:t>ei</a:t>
            </a:r>
            <a:r>
              <a:rPr lang="en-US" sz="2900" dirty="0"/>
              <a:t> ole </a:t>
            </a:r>
            <a:r>
              <a:rPr lang="en-US" sz="2900" dirty="0" err="1"/>
              <a:t>tunnistettu</a:t>
            </a:r>
            <a:r>
              <a:rPr lang="en-US" sz="2900" dirty="0"/>
              <a:t>)</a:t>
            </a:r>
          </a:p>
          <a:p>
            <a:pPr lvl="0">
              <a:buNone/>
            </a:pPr>
            <a:endParaRPr lang="it-IT" sz="2900" dirty="0"/>
          </a:p>
          <a:p>
            <a:pPr lvl="0"/>
            <a:endParaRPr lang="it-IT" sz="2900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89B7183D-F36E-47CD-B292-170A7A44F2F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2361" y="532189"/>
            <a:ext cx="12095052" cy="1261798"/>
          </a:xfrm>
        </p:spPr>
        <p:txBody>
          <a:bodyPr/>
          <a:lstStyle/>
          <a:p>
            <a:pPr lvl="0"/>
            <a:r>
              <a:rPr lang="it-IT" sz="5400" b="1" dirty="0"/>
              <a:t>Päättäminen: sovellettava laki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8186CAF-EA5B-4DFA-B51F-C1F2E930273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E37EFD2B-DD1E-4F74-B87B-72B9B6E8ACA8}" type="slidenum">
              <a:rPr lang="it-IT" smtClean="0"/>
              <a:t>5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3F484963-B282-4108-A66F-E4EFC6F0CAC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5" y="1962315"/>
            <a:ext cx="10989343" cy="4384081"/>
          </a:xfrm>
        </p:spPr>
        <p:txBody>
          <a:bodyPr/>
          <a:lstStyle/>
          <a:p>
            <a:pPr lvl="0" algn="just">
              <a:buNone/>
            </a:pPr>
            <a:r>
              <a:rPr lang="en-US" dirty="0"/>
              <a:t>Art 39:</a:t>
            </a:r>
          </a:p>
          <a:p>
            <a:pPr lvl="0" algn="just">
              <a:buNone/>
            </a:pPr>
            <a:r>
              <a:rPr lang="en-US" dirty="0" err="1"/>
              <a:t>Syyttäminen</a:t>
            </a:r>
            <a:r>
              <a:rPr lang="en-US" dirty="0"/>
              <a:t> on </a:t>
            </a:r>
            <a:r>
              <a:rPr lang="en-US" dirty="0" err="1"/>
              <a:t>tullut</a:t>
            </a:r>
            <a:r>
              <a:rPr lang="en-US" dirty="0"/>
              <a:t> </a:t>
            </a:r>
            <a:r>
              <a:rPr lang="en-US" dirty="0" err="1"/>
              <a:t>mahdottomaksi</a:t>
            </a:r>
            <a:r>
              <a:rPr lang="en-US" dirty="0"/>
              <a:t> </a:t>
            </a:r>
            <a:r>
              <a:rPr lang="en-US" dirty="0" err="1"/>
              <a:t>käsittelevän</a:t>
            </a:r>
            <a:r>
              <a:rPr lang="en-US" dirty="0"/>
              <a:t> </a:t>
            </a:r>
            <a:r>
              <a:rPr lang="en-US" dirty="0" err="1"/>
              <a:t>EDP:n</a:t>
            </a:r>
            <a:r>
              <a:rPr lang="en-US" dirty="0"/>
              <a:t> </a:t>
            </a:r>
            <a:r>
              <a:rPr lang="en-US" dirty="0" err="1"/>
              <a:t>jäsenvaltion</a:t>
            </a:r>
            <a:r>
              <a:rPr lang="en-US" dirty="0"/>
              <a:t> lain </a:t>
            </a:r>
            <a:r>
              <a:rPr lang="en-US" dirty="0" err="1"/>
              <a:t>takia</a:t>
            </a:r>
            <a:r>
              <a:rPr lang="en-US" dirty="0"/>
              <a:t>.</a:t>
            </a:r>
          </a:p>
          <a:p>
            <a:pPr lvl="0" algn="just">
              <a:buNone/>
            </a:pPr>
            <a:endParaRPr lang="en-US" dirty="0"/>
          </a:p>
          <a:p>
            <a:pPr lvl="0" algn="just">
              <a:buNone/>
            </a:pPr>
            <a:r>
              <a:rPr lang="en-US" dirty="0" err="1"/>
              <a:t>Joissain</a:t>
            </a:r>
            <a:r>
              <a:rPr lang="en-US" dirty="0"/>
              <a:t> </a:t>
            </a:r>
            <a:r>
              <a:rPr lang="en-US" dirty="0" err="1"/>
              <a:t>kansallisissa</a:t>
            </a:r>
            <a:r>
              <a:rPr lang="en-US" dirty="0"/>
              <a:t> </a:t>
            </a:r>
            <a:r>
              <a:rPr lang="en-US" dirty="0" err="1"/>
              <a:t>laeissa</a:t>
            </a:r>
            <a:r>
              <a:rPr lang="en-US" dirty="0"/>
              <a:t> (Italy, art. 408 </a:t>
            </a:r>
            <a:r>
              <a:rPr lang="en-US" dirty="0" err="1"/>
              <a:t>c.p.p.</a:t>
            </a:r>
            <a:r>
              <a:rPr lang="en-US" dirty="0"/>
              <a:t>, art. 125 implementing rules of the </a:t>
            </a:r>
            <a:r>
              <a:rPr lang="en-US" dirty="0" err="1"/>
              <a:t>c.p.p.</a:t>
            </a:r>
            <a:r>
              <a:rPr lang="en-US" dirty="0"/>
              <a:t>): </a:t>
            </a:r>
            <a:r>
              <a:rPr lang="en-US" dirty="0" err="1"/>
              <a:t>esitutkinnan</a:t>
            </a:r>
            <a:r>
              <a:rPr lang="en-US" dirty="0"/>
              <a:t> </a:t>
            </a:r>
            <a:r>
              <a:rPr lang="en-US" dirty="0" err="1"/>
              <a:t>aikana</a:t>
            </a:r>
            <a:r>
              <a:rPr lang="en-US" dirty="0"/>
              <a:t> </a:t>
            </a:r>
            <a:r>
              <a:rPr lang="en-US" dirty="0" err="1"/>
              <a:t>hankittu</a:t>
            </a:r>
            <a:r>
              <a:rPr lang="en-US" dirty="0"/>
              <a:t> </a:t>
            </a:r>
            <a:r>
              <a:rPr lang="en-US" dirty="0" err="1"/>
              <a:t>näyttö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ole </a:t>
            </a:r>
            <a:r>
              <a:rPr lang="en-US" dirty="0" err="1"/>
              <a:t>riittävän</a:t>
            </a:r>
            <a:r>
              <a:rPr lang="en-US" dirty="0"/>
              <a:t> </a:t>
            </a:r>
            <a:r>
              <a:rPr lang="en-US" dirty="0" err="1"/>
              <a:t>vahvaa</a:t>
            </a:r>
            <a:r>
              <a:rPr lang="en-US" dirty="0"/>
              <a:t> </a:t>
            </a:r>
            <a:r>
              <a:rPr lang="en-US" dirty="0" err="1"/>
              <a:t>syytteen</a:t>
            </a:r>
            <a:r>
              <a:rPr lang="en-US" dirty="0"/>
              <a:t> </a:t>
            </a:r>
            <a:r>
              <a:rPr lang="en-US" dirty="0" err="1"/>
              <a:t>nostamiseksi</a:t>
            </a:r>
            <a:r>
              <a:rPr lang="en-US" dirty="0"/>
              <a:t>.</a:t>
            </a:r>
          </a:p>
          <a:p>
            <a:pPr lvl="0">
              <a:buNone/>
            </a:pPr>
            <a:endParaRPr lang="it-IT" dirty="0"/>
          </a:p>
          <a:p>
            <a:pPr lvl="0"/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12205017-0AB9-407F-8177-A6FF4A80EC9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506880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Edellytykset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8F53E63-DC39-4998-B633-B2AE384B2C06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E37EFD2B-DD1E-4F74-B87B-72B9B6E8ACA8}" type="slidenum">
              <a:rPr lang="it-IT" smtClean="0"/>
              <a:t>6</a:t>
            </a:fld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C3879EF9-D519-4B74-A3E8-464F0F00528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5" y="2195649"/>
            <a:ext cx="10892525" cy="3409086"/>
          </a:xfrm>
        </p:spPr>
        <p:txBody>
          <a:bodyPr/>
          <a:lstStyle/>
          <a:p>
            <a:pPr lvl="0" algn="just">
              <a:buNone/>
            </a:pPr>
            <a:r>
              <a:rPr lang="en-US" dirty="0"/>
              <a:t>Art. 39:</a:t>
            </a:r>
          </a:p>
          <a:p>
            <a:pPr lvl="0" algn="just">
              <a:buNone/>
            </a:pPr>
            <a:endParaRPr lang="en-US" dirty="0"/>
          </a:p>
          <a:p>
            <a:pPr lvl="0" algn="just">
              <a:buNone/>
            </a:pPr>
            <a:r>
              <a:rPr lang="it-IT" dirty="0"/>
              <a:t>Pysyvä jaosto päättää asiaa Art 35(1) perusteella hoitavan EDP:n kertomuksen perusteella.</a:t>
            </a:r>
            <a:r>
              <a:rPr lang="en-US" dirty="0"/>
              <a:t> </a:t>
            </a:r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EBAA170C-0F6F-43D8-8C3E-D915A7F9B50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506880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Kuka päättää</a:t>
            </a:r>
            <a:r>
              <a:rPr lang="hu-HU" b="1" dirty="0"/>
              <a:t>?</a:t>
            </a:r>
            <a:endParaRPr lang="it-IT" b="1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7CED28C-6AD8-4A60-AE81-AB517BBEAA21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E37EFD2B-DD1E-4F74-B87B-72B9B6E8ACA8}" type="slidenum">
              <a:rPr lang="it-IT" smtClean="0"/>
              <a:t>7</a:t>
            </a:fld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5F60BBAA-1D50-4E50-91AE-F4A9997C853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2005346"/>
            <a:ext cx="10903282" cy="4384081"/>
          </a:xfrm>
        </p:spPr>
        <p:txBody>
          <a:bodyPr/>
          <a:lstStyle/>
          <a:p>
            <a:pPr lvl="0" algn="just">
              <a:buNone/>
            </a:pPr>
            <a:r>
              <a:rPr lang="en-US" dirty="0"/>
              <a:t>Art 39:</a:t>
            </a:r>
          </a:p>
          <a:p>
            <a:pPr marL="514350" lvl="0" indent="-514350" algn="just">
              <a:buAutoNum type="alphaLcParenBoth"/>
            </a:pPr>
            <a:r>
              <a:rPr lang="en-US" dirty="0" err="1"/>
              <a:t>Epäillyn</a:t>
            </a:r>
            <a:r>
              <a:rPr lang="en-US" dirty="0"/>
              <a:t> tai </a:t>
            </a:r>
            <a:r>
              <a:rPr lang="en-US" dirty="0" err="1"/>
              <a:t>syytetyn</a:t>
            </a:r>
            <a:r>
              <a:rPr lang="en-US" dirty="0"/>
              <a:t> </a:t>
            </a:r>
            <a:r>
              <a:rPr lang="en-US" dirty="0" err="1"/>
              <a:t>kuolema</a:t>
            </a:r>
            <a:r>
              <a:rPr lang="en-US" dirty="0"/>
              <a:t> tai </a:t>
            </a:r>
            <a:r>
              <a:rPr lang="en-US" dirty="0" err="1"/>
              <a:t>epäillyn</a:t>
            </a:r>
            <a:r>
              <a:rPr lang="en-US" dirty="0"/>
              <a:t> tai </a:t>
            </a:r>
            <a:r>
              <a:rPr lang="en-US" dirty="0" err="1"/>
              <a:t>syytetyn</a:t>
            </a:r>
            <a:r>
              <a:rPr lang="en-US" dirty="0"/>
              <a:t> </a:t>
            </a:r>
            <a:r>
              <a:rPr lang="en-US" dirty="0" err="1"/>
              <a:t>oikeushenkilön</a:t>
            </a:r>
            <a:r>
              <a:rPr lang="en-US" dirty="0"/>
              <a:t> </a:t>
            </a:r>
            <a:r>
              <a:rPr lang="en-US" dirty="0" err="1"/>
              <a:t>selvitystila</a:t>
            </a:r>
            <a:r>
              <a:rPr lang="en-US" dirty="0"/>
              <a:t>;</a:t>
            </a:r>
          </a:p>
          <a:p>
            <a:pPr marL="0" lvl="0" indent="0" algn="just">
              <a:buNone/>
            </a:pPr>
            <a:endParaRPr lang="en-US" dirty="0"/>
          </a:p>
          <a:p>
            <a:pPr lvl="0" algn="just">
              <a:buNone/>
            </a:pPr>
            <a:r>
              <a:rPr lang="en-US" dirty="0"/>
              <a:t>(b) </a:t>
            </a:r>
            <a:r>
              <a:rPr lang="en-US" dirty="0" err="1"/>
              <a:t>Epäillyn</a:t>
            </a:r>
            <a:r>
              <a:rPr lang="en-US" dirty="0"/>
              <a:t> tai </a:t>
            </a:r>
            <a:r>
              <a:rPr lang="en-US" dirty="0" err="1"/>
              <a:t>syytetyn</a:t>
            </a:r>
            <a:r>
              <a:rPr lang="en-US" dirty="0"/>
              <a:t> </a:t>
            </a:r>
            <a:r>
              <a:rPr lang="en-US" dirty="0" err="1"/>
              <a:t>syyntakeettomuus</a:t>
            </a:r>
            <a:r>
              <a:rPr lang="en-US" dirty="0"/>
              <a:t>;</a:t>
            </a:r>
          </a:p>
          <a:p>
            <a:pPr lvl="0" algn="just">
              <a:buNone/>
            </a:pPr>
            <a:endParaRPr lang="en-US" dirty="0"/>
          </a:p>
          <a:p>
            <a:pPr lvl="0" algn="just">
              <a:buNone/>
            </a:pPr>
            <a:r>
              <a:rPr lang="en-US" dirty="0"/>
              <a:t>(c) </a:t>
            </a:r>
            <a:r>
              <a:rPr lang="en-US" dirty="0" err="1"/>
              <a:t>Epäillylle</a:t>
            </a:r>
            <a:r>
              <a:rPr lang="en-US" dirty="0"/>
              <a:t> tai </a:t>
            </a:r>
            <a:r>
              <a:rPr lang="en-US" dirty="0" err="1"/>
              <a:t>syytetylle</a:t>
            </a:r>
            <a:r>
              <a:rPr lang="en-US" dirty="0"/>
              <a:t> </a:t>
            </a:r>
            <a:r>
              <a:rPr lang="en-US" dirty="0" err="1"/>
              <a:t>myönnetty</a:t>
            </a:r>
            <a:r>
              <a:rPr lang="en-US" dirty="0"/>
              <a:t> </a:t>
            </a:r>
            <a:r>
              <a:rPr lang="en-US" dirty="0" err="1"/>
              <a:t>armahdus</a:t>
            </a:r>
            <a:r>
              <a:rPr lang="en-US" dirty="0"/>
              <a:t>;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51735784-7243-4D8D-A754-E54640DC464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506880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Perusteet tutkinnan päättämiselle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50927A8-892B-42F1-9572-EDEB2706F86A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E37EFD2B-DD1E-4F74-B87B-72B9B6E8ACA8}" type="slidenum">
              <a:rPr lang="it-IT" smtClean="0"/>
              <a:t>8</a:t>
            </a:fld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92BB55C8-868C-4A50-9F6D-FCDB8C7ECC9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58008" y="2069892"/>
            <a:ext cx="10967828" cy="4384081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dirty="0"/>
              <a:t>Art. 39:</a:t>
            </a:r>
          </a:p>
          <a:p>
            <a:pPr lvl="0" algn="just">
              <a:buNone/>
            </a:pPr>
            <a:r>
              <a:rPr lang="en-US" dirty="0"/>
              <a:t>(d) </a:t>
            </a:r>
            <a:r>
              <a:rPr lang="en-US" dirty="0" err="1"/>
              <a:t>Epäillylle</a:t>
            </a:r>
            <a:r>
              <a:rPr lang="en-US" dirty="0"/>
              <a:t> tai </a:t>
            </a:r>
            <a:r>
              <a:rPr lang="en-US" dirty="0" err="1"/>
              <a:t>syytetylle</a:t>
            </a:r>
            <a:r>
              <a:rPr lang="en-US" dirty="0"/>
              <a:t> </a:t>
            </a:r>
            <a:r>
              <a:rPr lang="en-US" dirty="0" err="1"/>
              <a:t>myönnetty</a:t>
            </a:r>
            <a:r>
              <a:rPr lang="en-US" dirty="0"/>
              <a:t> </a:t>
            </a:r>
            <a:r>
              <a:rPr lang="en-US" dirty="0" err="1"/>
              <a:t>syytesuoja</a:t>
            </a:r>
            <a:r>
              <a:rPr lang="en-US" dirty="0"/>
              <a:t>, </a:t>
            </a:r>
            <a:r>
              <a:rPr lang="en-US" dirty="0" err="1"/>
              <a:t>ellei</a:t>
            </a:r>
            <a:r>
              <a:rPr lang="en-US" dirty="0"/>
              <a:t> </a:t>
            </a:r>
            <a:r>
              <a:rPr lang="en-US" dirty="0" err="1"/>
              <a:t>sitä</a:t>
            </a:r>
            <a:r>
              <a:rPr lang="en-US" dirty="0"/>
              <a:t> ole </a:t>
            </a:r>
            <a:r>
              <a:rPr lang="en-US" dirty="0" err="1"/>
              <a:t>poistettu</a:t>
            </a:r>
            <a:r>
              <a:rPr lang="en-US" dirty="0"/>
              <a:t>;</a:t>
            </a:r>
          </a:p>
          <a:p>
            <a:pPr lvl="0" algn="just">
              <a:buNone/>
            </a:pPr>
            <a:r>
              <a:rPr lang="en-US" dirty="0"/>
              <a:t>(e) </a:t>
            </a:r>
            <a:r>
              <a:rPr lang="en-US" dirty="0" err="1"/>
              <a:t>Kansallinen</a:t>
            </a:r>
            <a:r>
              <a:rPr lang="en-US" dirty="0"/>
              <a:t> </a:t>
            </a:r>
            <a:r>
              <a:rPr lang="en-US" dirty="0" err="1"/>
              <a:t>syyteoikeuden</a:t>
            </a:r>
            <a:r>
              <a:rPr lang="en-US" dirty="0"/>
              <a:t> </a:t>
            </a:r>
            <a:r>
              <a:rPr lang="en-US" dirty="0" err="1"/>
              <a:t>vanhentumisaika</a:t>
            </a:r>
            <a:r>
              <a:rPr lang="en-US" dirty="0"/>
              <a:t> on </a:t>
            </a:r>
            <a:r>
              <a:rPr lang="en-US" dirty="0" err="1"/>
              <a:t>kulunut</a:t>
            </a:r>
            <a:r>
              <a:rPr lang="en-US" dirty="0"/>
              <a:t> </a:t>
            </a:r>
            <a:r>
              <a:rPr lang="en-US" dirty="0" err="1"/>
              <a:t>umpeen</a:t>
            </a:r>
            <a:r>
              <a:rPr lang="en-US" dirty="0"/>
              <a:t>;</a:t>
            </a:r>
          </a:p>
          <a:p>
            <a:pPr lvl="0" algn="just">
              <a:buNone/>
            </a:pPr>
            <a:r>
              <a:rPr lang="en-US" dirty="0"/>
              <a:t>(f) </a:t>
            </a:r>
            <a:r>
              <a:rPr lang="en-US" dirty="0" err="1"/>
              <a:t>Epäillyn</a:t>
            </a:r>
            <a:r>
              <a:rPr lang="en-US" dirty="0"/>
              <a:t> tai </a:t>
            </a:r>
            <a:r>
              <a:rPr lang="en-US" dirty="0" err="1"/>
              <a:t>syytetyn</a:t>
            </a:r>
            <a:r>
              <a:rPr lang="en-US" dirty="0"/>
              <a:t> </a:t>
            </a:r>
            <a:r>
              <a:rPr lang="en-US" dirty="0" err="1"/>
              <a:t>asia</a:t>
            </a:r>
            <a:r>
              <a:rPr lang="en-US" dirty="0"/>
              <a:t> on jo </a:t>
            </a:r>
            <a:r>
              <a:rPr lang="en-US" dirty="0" err="1"/>
              <a:t>samojen</a:t>
            </a:r>
            <a:r>
              <a:rPr lang="en-US" dirty="0"/>
              <a:t> </a:t>
            </a:r>
            <a:r>
              <a:rPr lang="en-US" dirty="0" err="1"/>
              <a:t>tekojen</a:t>
            </a:r>
            <a:r>
              <a:rPr lang="en-US" dirty="0"/>
              <a:t> </a:t>
            </a:r>
            <a:r>
              <a:rPr lang="en-US" dirty="0" err="1"/>
              <a:t>osalta</a:t>
            </a:r>
            <a:r>
              <a:rPr lang="en-US" dirty="0"/>
              <a:t> </a:t>
            </a:r>
            <a:r>
              <a:rPr lang="en-US" dirty="0" err="1"/>
              <a:t>ratkaistu</a:t>
            </a:r>
            <a:r>
              <a:rPr lang="en-US" dirty="0"/>
              <a:t> </a:t>
            </a:r>
            <a:r>
              <a:rPr lang="en-US" dirty="0" err="1"/>
              <a:t>lopullisesti</a:t>
            </a:r>
            <a:r>
              <a:rPr lang="en-US" dirty="0"/>
              <a:t>;</a:t>
            </a:r>
          </a:p>
          <a:p>
            <a:pPr lvl="0" algn="just">
              <a:buNone/>
            </a:pPr>
            <a:r>
              <a:rPr lang="en-US" dirty="0"/>
              <a:t>(g) </a:t>
            </a:r>
            <a:r>
              <a:rPr lang="en-US" dirty="0" err="1"/>
              <a:t>Asiaa</a:t>
            </a:r>
            <a:r>
              <a:rPr lang="en-US" dirty="0"/>
              <a:t> </a:t>
            </a:r>
            <a:r>
              <a:rPr lang="en-US" dirty="0" err="1"/>
              <a:t>koskeva</a:t>
            </a:r>
            <a:r>
              <a:rPr lang="en-US" dirty="0"/>
              <a:t> </a:t>
            </a:r>
            <a:r>
              <a:rPr lang="en-US" dirty="0" err="1"/>
              <a:t>näyttö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riitä</a:t>
            </a:r>
            <a:r>
              <a:rPr lang="en-US" dirty="0"/>
              <a:t>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C69E22D4-A1B9-4C3B-8F91-F43213F19B9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58008" y="506880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Perusteet tutkinnan päättämiselle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DF28C7E-B620-4283-9F0A-5AE6AF09FB98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E37EFD2B-DD1E-4F74-B87B-72B9B6E8ACA8}" type="slidenum">
              <a:rPr lang="it-IT" smtClean="0"/>
              <a:t>9</a:t>
            </a:fld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91</TotalTime>
  <Words>680</Words>
  <Application>Microsoft Office PowerPoint</Application>
  <PresentationFormat>Mukautettu</PresentationFormat>
  <Paragraphs>119</Paragraphs>
  <Slides>14</Slides>
  <Notes>14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Liberation Sans</vt:lpstr>
      <vt:lpstr>Liberation Serif</vt:lpstr>
      <vt:lpstr>Predefinito</vt:lpstr>
      <vt:lpstr>PowerPoint-esitys</vt:lpstr>
      <vt:lpstr>Säännökset</vt:lpstr>
      <vt:lpstr>Tausta</vt:lpstr>
      <vt:lpstr>Taustaa</vt:lpstr>
      <vt:lpstr>Päättäminen: sovellettava laki</vt:lpstr>
      <vt:lpstr>Edellytykset</vt:lpstr>
      <vt:lpstr>Kuka päättää?</vt:lpstr>
      <vt:lpstr>Perusteet tutkinnan päättämiselle</vt:lpstr>
      <vt:lpstr>Perusteet tutkinnan päättämiselle</vt:lpstr>
      <vt:lpstr>Tutkinnan päättämisen vaikutukset</vt:lpstr>
      <vt:lpstr>Lopettamisessa noudatettava erityismenettely</vt:lpstr>
      <vt:lpstr>Erityinen menettely lopetettaessa esitutkintaa</vt:lpstr>
      <vt:lpstr>Esitutkinnan lopettamiseen liittyvät velvoitteet</vt:lpstr>
      <vt:lpstr>Lisäkommentti tutkinnan lopettamisesta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PIF Directive and particularities regarding its implementation in the Member States</dc:title>
  <dc:creator>Sahavirta Ritva (Syyttäjälaitos)</dc:creator>
  <cp:lastModifiedBy>Sahavirta Ritva (SY)</cp:lastModifiedBy>
  <cp:revision>92</cp:revision>
  <dcterms:created xsi:type="dcterms:W3CDTF">2018-09-15T11:59:51Z</dcterms:created>
  <dcterms:modified xsi:type="dcterms:W3CDTF">2022-07-22T15:06:39Z</dcterms:modified>
</cp:coreProperties>
</file>